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2.xml" ContentType="application/vnd.openxmlformats-officedocument.drawingml.chart+xml"/>
  <Override PartName="/ppt/notesSlides/notesSlide36.xml" ContentType="application/vnd.openxmlformats-officedocument.presentationml.notesSlide+xml"/>
  <Override PartName="/ppt/charts/chart3.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embeddings/oleObject1.bin" ContentType="application/vnd.openxmlformats-officedocument.oleObject"/>
  <Override PartName="/ppt/notesSlides/notesSlide43.xml" ContentType="application/vnd.openxmlformats-officedocument.presentationml.notesSlide+xml"/>
  <Override PartName="/ppt/embeddings/oleObject2.bin" ContentType="application/vnd.openxmlformats-officedocument.oleObject"/>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embeddings/oleObject3.bin" ContentType="application/vnd.openxmlformats-officedocument.oleObject"/>
  <Override PartName="/ppt/notesSlides/notesSlide48.xml" ContentType="application/vnd.openxmlformats-officedocument.presentationml.notesSlide+xml"/>
  <Override PartName="/ppt/notesSlides/notesSlide49.xml" ContentType="application/vnd.openxmlformats-officedocument.presentationml.notesSlide+xml"/>
  <Override PartName="/ppt/embeddings/oleObject4.bin" ContentType="application/vnd.openxmlformats-officedocument.oleObject"/>
  <Override PartName="/ppt/notesSlides/notesSlide50.xml" ContentType="application/vnd.openxmlformats-officedocument.presentationml.notesSlide+xml"/>
  <Override PartName="/ppt/embeddings/oleObject5.bin" ContentType="application/vnd.openxmlformats-officedocument.oleObject"/>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8"/>
  </p:notesMasterIdLst>
  <p:handoutMasterIdLst>
    <p:handoutMasterId r:id="rId69"/>
  </p:handoutMasterIdLst>
  <p:sldIdLst>
    <p:sldId id="256" r:id="rId2"/>
    <p:sldId id="456" r:id="rId3"/>
    <p:sldId id="457" r:id="rId4"/>
    <p:sldId id="404" r:id="rId5"/>
    <p:sldId id="434" r:id="rId6"/>
    <p:sldId id="435" r:id="rId7"/>
    <p:sldId id="406" r:id="rId8"/>
    <p:sldId id="407" r:id="rId9"/>
    <p:sldId id="436" r:id="rId10"/>
    <p:sldId id="408" r:id="rId11"/>
    <p:sldId id="409" r:id="rId12"/>
    <p:sldId id="459" r:id="rId13"/>
    <p:sldId id="460" r:id="rId14"/>
    <p:sldId id="437" r:id="rId15"/>
    <p:sldId id="411" r:id="rId16"/>
    <p:sldId id="393" r:id="rId17"/>
    <p:sldId id="394" r:id="rId18"/>
    <p:sldId id="412" r:id="rId19"/>
    <p:sldId id="438" r:id="rId20"/>
    <p:sldId id="389" r:id="rId21"/>
    <p:sldId id="463" r:id="rId22"/>
    <p:sldId id="413" r:id="rId23"/>
    <p:sldId id="414" r:id="rId24"/>
    <p:sldId id="439" r:id="rId25"/>
    <p:sldId id="390" r:id="rId26"/>
    <p:sldId id="415" r:id="rId27"/>
    <p:sldId id="461" r:id="rId28"/>
    <p:sldId id="462" r:id="rId29"/>
    <p:sldId id="464" r:id="rId30"/>
    <p:sldId id="416" r:id="rId31"/>
    <p:sldId id="417" r:id="rId32"/>
    <p:sldId id="397" r:id="rId33"/>
    <p:sldId id="418" r:id="rId34"/>
    <p:sldId id="458" r:id="rId35"/>
    <p:sldId id="398" r:id="rId36"/>
    <p:sldId id="401" r:id="rId37"/>
    <p:sldId id="419" r:id="rId38"/>
    <p:sldId id="465" r:id="rId39"/>
    <p:sldId id="466" r:id="rId40"/>
    <p:sldId id="467" r:id="rId41"/>
    <p:sldId id="421" r:id="rId42"/>
    <p:sldId id="420" r:id="rId43"/>
    <p:sldId id="433" r:id="rId44"/>
    <p:sldId id="422" r:id="rId45"/>
    <p:sldId id="432" r:id="rId46"/>
    <p:sldId id="431" r:id="rId47"/>
    <p:sldId id="425" r:id="rId48"/>
    <p:sldId id="426" r:id="rId49"/>
    <p:sldId id="424" r:id="rId50"/>
    <p:sldId id="423" r:id="rId51"/>
    <p:sldId id="427" r:id="rId52"/>
    <p:sldId id="429" r:id="rId53"/>
    <p:sldId id="441" r:id="rId54"/>
    <p:sldId id="442" r:id="rId55"/>
    <p:sldId id="443" r:id="rId56"/>
    <p:sldId id="444" r:id="rId57"/>
    <p:sldId id="455" r:id="rId58"/>
    <p:sldId id="446" r:id="rId59"/>
    <p:sldId id="447" r:id="rId60"/>
    <p:sldId id="448" r:id="rId61"/>
    <p:sldId id="449" r:id="rId62"/>
    <p:sldId id="450" r:id="rId63"/>
    <p:sldId id="451" r:id="rId64"/>
    <p:sldId id="452" r:id="rId65"/>
    <p:sldId id="453" r:id="rId66"/>
    <p:sldId id="454"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56322" autoAdjust="0"/>
  </p:normalViewPr>
  <p:slideViewPr>
    <p:cSldViewPr snapToGrid="0" snapToObjects="1">
      <p:cViewPr varScale="1">
        <p:scale>
          <a:sx n="58" d="100"/>
          <a:sy n="58" d="100"/>
        </p:scale>
        <p:origin x="-3056"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1318371608"/>
        <c:axId val="-1318651352"/>
      </c:scatterChart>
      <c:valAx>
        <c:axId val="-1318371608"/>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1318651352"/>
        <c:crosses val="autoZero"/>
        <c:crossBetween val="midCat"/>
        <c:minorUnit val="25.0"/>
      </c:valAx>
      <c:valAx>
        <c:axId val="-1318651352"/>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1318371608"/>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057695624"/>
        <c:axId val="-2057692504"/>
      </c:barChart>
      <c:catAx>
        <c:axId val="-2057695624"/>
        <c:scaling>
          <c:orientation val="minMax"/>
        </c:scaling>
        <c:delete val="0"/>
        <c:axPos val="b"/>
        <c:majorTickMark val="out"/>
        <c:minorTickMark val="none"/>
        <c:tickLblPos val="nextTo"/>
        <c:crossAx val="-2057692504"/>
        <c:crosses val="autoZero"/>
        <c:auto val="1"/>
        <c:lblAlgn val="ctr"/>
        <c:lblOffset val="100"/>
        <c:noMultiLvlLbl val="0"/>
      </c:catAx>
      <c:valAx>
        <c:axId val="-2057692504"/>
        <c:scaling>
          <c:orientation val="minMax"/>
          <c:min val="0.0"/>
        </c:scaling>
        <c:delete val="0"/>
        <c:axPos val="l"/>
        <c:majorGridlines/>
        <c:title>
          <c:tx>
            <c:rich>
              <a:bodyPr rot="-5400000" vert="horz"/>
              <a:lstStyle/>
              <a:p>
                <a:pPr>
                  <a:defRPr sz="1600"/>
                </a:pPr>
                <a:r>
                  <a:rPr lang="en-US" sz="1600"/>
                  <a:t>Percent Missed</a:t>
                </a:r>
              </a:p>
            </c:rich>
          </c:tx>
          <c:overlay val="0"/>
        </c:title>
        <c:numFmt formatCode="0%" sourceLinked="0"/>
        <c:majorTickMark val="out"/>
        <c:minorTickMark val="none"/>
        <c:tickLblPos val="nextTo"/>
        <c:crossAx val="-2057695624"/>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055320760"/>
        <c:axId val="-2055373032"/>
      </c:barChart>
      <c:catAx>
        <c:axId val="-2055320760"/>
        <c:scaling>
          <c:orientation val="minMax"/>
        </c:scaling>
        <c:delete val="0"/>
        <c:axPos val="b"/>
        <c:majorTickMark val="out"/>
        <c:minorTickMark val="none"/>
        <c:tickLblPos val="nextTo"/>
        <c:crossAx val="-2055373032"/>
        <c:crosses val="autoZero"/>
        <c:auto val="1"/>
        <c:lblAlgn val="ctr"/>
        <c:lblOffset val="100"/>
        <c:noMultiLvlLbl val="0"/>
      </c:catAx>
      <c:valAx>
        <c:axId val="-2055373032"/>
        <c:scaling>
          <c:orientation val="minMax"/>
          <c:min val="0.0"/>
        </c:scaling>
        <c:delete val="0"/>
        <c:axPos val="l"/>
        <c:majorGridlines/>
        <c:title>
          <c:tx>
            <c:rich>
              <a:bodyPr rot="-5400000" vert="horz"/>
              <a:lstStyle/>
              <a:p>
                <a:pPr>
                  <a:defRPr sz="1600"/>
                </a:pPr>
                <a:r>
                  <a:rPr lang="en-US" sz="1600"/>
                  <a:t>Percent Missed</a:t>
                </a:r>
              </a:p>
            </c:rich>
          </c:tx>
          <c:overlay val="0"/>
        </c:title>
        <c:numFmt formatCode="0%" sourceLinked="0"/>
        <c:majorTickMark val="out"/>
        <c:minorTickMark val="none"/>
        <c:tickLblPos val="nextTo"/>
        <c:crossAx val="-2055320760"/>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2959239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segmented</a:t>
            </a:r>
            <a:r>
              <a:rPr lang="en-US" sz="1200" kern="1200" baseline="0" dirty="0" smtClean="0">
                <a:solidFill>
                  <a:schemeClr val="tx1"/>
                </a:solidFill>
                <a:latin typeface="+mn-lt"/>
                <a:ea typeface="+mn-ea"/>
                <a:cs typeface="+mn-cs"/>
              </a:rPr>
              <a:t> this data using two techniques: segmentation by click (which we used in our pilot) and a more sophisticated segmentation technique that analyzes movement. When segmenting data by movement, we first segmented data by button events, then, we segmented the movement data between button events by 200ms pauses -- keeping the last movement that was at least 10 pixels long (so we were left with only events from that pause until the button release).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based this 200ms segmentation</a:t>
            </a:r>
            <a:r>
              <a:rPr lang="en-US" sz="1200" kern="1200" baseline="0" dirty="0" smtClean="0">
                <a:solidFill>
                  <a:schemeClr val="tx1"/>
                </a:solidFill>
                <a:latin typeface="+mn-lt"/>
                <a:ea typeface="+mn-ea"/>
                <a:cs typeface="+mn-cs"/>
              </a:rPr>
              <a:t> technique </a:t>
            </a:r>
            <a:r>
              <a:rPr lang="en-US" sz="1200" kern="1200" dirty="0" smtClean="0">
                <a:solidFill>
                  <a:schemeClr val="tx1"/>
                </a:solidFill>
                <a:latin typeface="+mn-lt"/>
                <a:ea typeface="+mn-ea"/>
                <a:cs typeface="+mn-cs"/>
              </a:rPr>
              <a:t>on research</a:t>
            </a:r>
            <a:r>
              <a:rPr lang="en-US" sz="1200" kern="1200" baseline="0" dirty="0" smtClean="0">
                <a:solidFill>
                  <a:schemeClr val="tx1"/>
                </a:solidFill>
                <a:latin typeface="+mn-lt"/>
                <a:ea typeface="+mn-ea"/>
                <a:cs typeface="+mn-cs"/>
              </a:rPr>
              <a:t> by Chapuis when studying Fitts’ Law in the wild for able bodied users, but we also investigated longer cutoffs.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found that longer cutoffs for able bodied users incorrectly included more samples that were non-targeting motions such as moving the cursor to refresh the screen. A single segmentation threshold for our older adult and motor impaired participants was less clear. The 200ms cutoff worked for most of them, however a few participants in these groups may have needed a longer cutoff.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While we feel that these cutoffs worked well</a:t>
            </a:r>
            <a:r>
              <a:rPr lang="en-US" sz="1200" kern="1200" baseline="0" dirty="0" smtClean="0">
                <a:solidFill>
                  <a:schemeClr val="tx1"/>
                </a:solidFill>
                <a:latin typeface="+mn-lt"/>
                <a:ea typeface="+mn-ea"/>
                <a:cs typeface="+mn-cs"/>
              </a:rPr>
              <a:t> in our data, </a:t>
            </a:r>
            <a:r>
              <a:rPr lang="en-US" sz="1200" kern="1200" dirty="0" smtClean="0">
                <a:solidFill>
                  <a:schemeClr val="tx1"/>
                </a:solidFill>
                <a:latin typeface="+mn-lt"/>
                <a:ea typeface="+mn-ea"/>
                <a:cs typeface="+mn-cs"/>
              </a:rPr>
              <a:t>this is</a:t>
            </a:r>
            <a:r>
              <a:rPr lang="en-US" sz="1200" kern="1200" baseline="0" dirty="0" smtClean="0">
                <a:solidFill>
                  <a:schemeClr val="tx1"/>
                </a:solidFill>
                <a:latin typeface="+mn-lt"/>
                <a:ea typeface="+mn-ea"/>
                <a:cs typeface="+mn-cs"/>
              </a:rPr>
              <a:t> an important problem for real world analysis, and </a:t>
            </a:r>
            <a:r>
              <a:rPr lang="en-US" sz="1200" kern="1200" dirty="0" smtClean="0">
                <a:solidFill>
                  <a:schemeClr val="tx1"/>
                </a:solidFill>
                <a:latin typeface="+mn-lt"/>
                <a:ea typeface="+mn-ea"/>
                <a:cs typeface="+mn-cs"/>
              </a:rPr>
              <a:t>much more investigation is required to determine optimal segmentation</a:t>
            </a:r>
            <a:r>
              <a:rPr lang="en-US" sz="1200" kern="1200" baseline="0" dirty="0" smtClean="0">
                <a:solidFill>
                  <a:schemeClr val="tx1"/>
                </a:solidFill>
                <a:latin typeface="+mn-lt"/>
                <a:ea typeface="+mn-ea"/>
                <a:cs typeface="+mn-cs"/>
              </a:rPr>
              <a:t> cutoffs (and if they should be individual or group).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Given that there were so many pauses in our data, we felt that segmenting by movement best described our data for assessment.  The next few slides describe metrics we calculated to understand performance differences across groups and use this more sophisticated segmentation technique.  We include metrics calculated by both segmentation techniques in our automatic assessments (which we discuss in the next section). </a:t>
            </a:r>
          </a:p>
        </p:txBody>
      </p:sp>
      <p:sp>
        <p:nvSpPr>
          <p:cNvPr id="4" name="Slide Number Placeholder 3"/>
          <p:cNvSpPr>
            <a:spLocks noGrp="1"/>
          </p:cNvSpPr>
          <p:nvPr>
            <p:ph type="sldNum" sz="quarter" idx="10"/>
          </p:nvPr>
        </p:nvSpPr>
        <p:spPr/>
        <p:txBody>
          <a:bodyPr/>
          <a:lstStyle/>
          <a:p>
            <a:fld id="{172BFE3B-E842-E244-AD02-77D9C291EAE4}" type="slidenum">
              <a:rPr lang="en-US" smtClean="0"/>
              <a:pPr/>
              <a:t>21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p>
          <a:p>
            <a:r>
              <a:rPr lang="en-US" dirty="0" smtClean="0"/>
              <a:t>147 </a:t>
            </a:r>
            <a:r>
              <a:rPr lang="en-US" dirty="0" err="1" smtClean="0"/>
              <a:t>ms</a:t>
            </a:r>
            <a:r>
              <a:rPr lang="en-US" dirty="0" smtClean="0"/>
              <a:t> = .147</a:t>
            </a:r>
            <a:r>
              <a:rPr lang="en-US" baseline="0" dirty="0" smtClean="0"/>
              <a:t> 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data has been segmented, we can calculate performance metric</a:t>
            </a:r>
            <a:r>
              <a:rPr lang="en-US" baseline="0" dirty="0" smtClean="0"/>
              <a:t>s – which quantify the pointing action.  Examples of metrics I calculate include movement velocity, number of direction changes during movement, and distance slipped during a button press.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literally decades</a:t>
            </a:r>
            <a:r>
              <a:rPr lang="en-US" baseline="0" dirty="0" smtClean="0"/>
              <a:t> of HCI studies of </a:t>
            </a:r>
            <a:r>
              <a:rPr lang="en-US" dirty="0" smtClean="0"/>
              <a:t>pointing behavior in the lab, </a:t>
            </a:r>
            <a:r>
              <a:rPr lang="en-US" baseline="0" dirty="0" smtClean="0"/>
              <a:t>and many metrics have been developed to measure different aspects of motion. In our analysis, we chose to investigate metrics that had been previously used in laboratory studies to measure clicking and movement problems of older adults and individuals with motor impairments.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can also evaluate performance by investigating</a:t>
            </a:r>
            <a:r>
              <a:rPr lang="en-US" baseline="0" dirty="0" smtClean="0"/>
              <a:t> </a:t>
            </a:r>
            <a:r>
              <a:rPr lang="en-US" dirty="0" smtClean="0"/>
              <a:t>the trajectory</a:t>
            </a:r>
            <a:r>
              <a:rPr lang="en-US" baseline="0" dirty="0" smtClean="0"/>
              <a:t> of pointer movement. Two measures I look at are the excess distance travelled (by comparing the actual distance travelled to the optimal path); and the number of direction changes (in both dimensions). </a:t>
            </a:r>
          </a:p>
          <a:p>
            <a:endParaRPr lang="en-US" baseline="0" dirty="0" smtClean="0"/>
          </a:p>
          <a:p>
            <a:r>
              <a:rPr lang="en-US" baseline="0" dirty="0" smtClean="0"/>
              <a:t>---</a:t>
            </a:r>
          </a:p>
        </p:txBody>
      </p:sp>
      <p:sp>
        <p:nvSpPr>
          <p:cNvPr id="4" name="Slide Number Placeholder 3"/>
          <p:cNvSpPr>
            <a:spLocks noGrp="1"/>
          </p:cNvSpPr>
          <p:nvPr>
            <p:ph type="sldNum" sz="quarter" idx="10"/>
          </p:nvPr>
        </p:nvSpPr>
        <p:spPr/>
        <p:txBody>
          <a:bodyPr/>
          <a:lstStyle/>
          <a:p>
            <a:fld id="{979D7619-0867-664A-AE7E-43C50A79035A}" type="slidenum">
              <a:rPr lang="en-US" smtClean="0"/>
              <a:pPr/>
              <a:t>27</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When</a:t>
            </a:r>
            <a:r>
              <a:rPr lang="en-US" sz="1200" kern="1200" baseline="0" dirty="0" smtClean="0">
                <a:solidFill>
                  <a:schemeClr val="tx1"/>
                </a:solidFill>
                <a:latin typeface="+mn-lt"/>
                <a:ea typeface="+mn-ea"/>
                <a:cs typeface="+mn-cs"/>
              </a:rPr>
              <a:t> looking at efficiency of movement, we observed that some participants had highly variable movement.  These graphs show the mean number of X (top)  and Y direction changes (bottom) across sessions, and illustrate this variance. </a:t>
            </a: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endParaRPr lang="en-US" dirty="0" smtClean="0"/>
          </a:p>
          <a:p>
            <a:r>
              <a:rPr lang="en-US" dirty="0" smtClean="0"/>
              <a:t>-- </a:t>
            </a:r>
          </a:p>
          <a:p>
            <a:r>
              <a:rPr lang="en-US" dirty="0" smtClean="0"/>
              <a:t>Tasks: clicking games, MS office, Card games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EA37449-9448-9B42-96D9-1531B6033E26}" type="slidenum">
              <a:rPr lang="en-US" smtClean="0"/>
              <a:pPr/>
              <a:t>28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CRUMBS uses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MSAA API to get information about the targets users selected during real world use. Unfortunately this API was not able to identify most of the targets in game use (I will talk more about this in a later section), so all analysis using target sizes was done only with Internet and Microsoft Office data. </a:t>
            </a:r>
          </a:p>
          <a:p>
            <a:r>
              <a:rPr lang="en-US" sz="1200" kern="1200" baseline="0" dirty="0" smtClean="0">
                <a:solidFill>
                  <a:schemeClr val="tx1"/>
                </a:solidFill>
                <a:latin typeface="+mn-lt"/>
                <a:ea typeface="+mn-ea"/>
                <a:cs typeface="+mn-cs"/>
              </a:rPr>
              <a:t>In these applications, we did not find a significant difference in the size of targets selected across our three groups, but we did find significant difference in the Index of Difficulty (</a:t>
            </a:r>
            <a:r>
              <a:rPr lang="en-US" sz="1200" kern="1200" dirty="0" smtClean="0">
                <a:solidFill>
                  <a:schemeClr val="tx1"/>
                </a:solidFill>
                <a:latin typeface="+mn-lt"/>
                <a:ea typeface="+mn-ea"/>
                <a:cs typeface="+mn-cs"/>
              </a:rPr>
              <a:t>a measure of how difficult a movement to a target was (MacKenzie and Buxton 1992).</a:t>
            </a:r>
            <a:r>
              <a:rPr lang="en-US" dirty="0" smtClean="0"/>
              <a:t> Overall,</a:t>
            </a:r>
            <a:r>
              <a:rPr lang="en-US" baseline="0" dirty="0" smtClean="0"/>
              <a:t> w</a:t>
            </a:r>
            <a:r>
              <a:rPr lang="en-US" sz="1200" kern="1200" dirty="0" smtClean="0">
                <a:solidFill>
                  <a:schemeClr val="tx1"/>
                </a:solidFill>
                <a:latin typeface="+mn-lt"/>
                <a:ea typeface="+mn-ea"/>
                <a:cs typeface="+mn-cs"/>
              </a:rPr>
              <a:t>e</a:t>
            </a:r>
            <a:r>
              <a:rPr lang="en-US" sz="1200" kern="1200" baseline="0" dirty="0" smtClean="0">
                <a:solidFill>
                  <a:schemeClr val="tx1"/>
                </a:solidFill>
                <a:latin typeface="+mn-lt"/>
                <a:ea typeface="+mn-ea"/>
                <a:cs typeface="+mn-cs"/>
              </a:rPr>
              <a:t> found that ID for motor impaired participants were significantly smaller than the IDs for able bodied participants.  </a:t>
            </a:r>
            <a:r>
              <a:rPr lang="en-US" sz="1200" kern="1200" dirty="0" smtClean="0">
                <a:solidFill>
                  <a:schemeClr val="tx1"/>
                </a:solidFill>
                <a:latin typeface="+mn-lt"/>
                <a:ea typeface="+mn-ea"/>
                <a:cs typeface="+mn-cs"/>
              </a:rPr>
              <a:t>Smaller IDs represent easier movements either because the target is large or nearby.  Likewise, larger IDs represent targets that are harder to reach because they are either far away or small.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Q:</a:t>
            </a:r>
            <a:r>
              <a:rPr lang="en-US" sz="1200" kern="1200" baseline="0" dirty="0" smtClean="0">
                <a:solidFill>
                  <a:schemeClr val="tx1"/>
                </a:solidFill>
                <a:latin typeface="+mn-lt"/>
                <a:ea typeface="+mn-ea"/>
                <a:cs typeface="+mn-cs"/>
              </a:rPr>
              <a:t> entirely possible that these smaller IDs are b/c participants would move part way and then take a break (pause) so our segmentation is the reason for this.  Also possible that MI didn’t travel as far or click on targets that were as small.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2BFE3B-E842-E244-AD02-77D9C291EAE4}" type="slidenum">
              <a:rPr lang="en-US" smtClean="0"/>
              <a:pPr/>
              <a:t>29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smtClean="0"/>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Throughput, or Index of Performance, is a common metric that describes movement speed, independent of target size and distance to the target. </a:t>
            </a:r>
            <a:endParaRPr lang="en-US" sz="1200" i="1"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Generally speaking, movement time should increase as index of difficulty increases (i.e. it should take individuals longer to reach harder targets than easy ones). Throughput is computed by dividing the Index of Difficulty (ID)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by movement time to a target.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Able bodied participants had higher throughput than motor impaired participants. This means that able bodied participants were moving the fastest for any given target size.   Additionally, our regression analysis showed that there was a main effect for application across group, where participants had higher throughput during MS office use than Internet use. </a:t>
            </a:r>
          </a:p>
          <a:p>
            <a:endParaRPr lang="en-US" dirty="0" smtClean="0"/>
          </a:p>
          <a:p>
            <a:r>
              <a:rPr lang="en-US" dirty="0" smtClean="0"/>
              <a:t>============</a:t>
            </a:r>
          </a:p>
          <a:p>
            <a:r>
              <a:rPr lang="en-US" sz="1200" kern="1200" dirty="0" smtClean="0">
                <a:solidFill>
                  <a:schemeClr val="tx1"/>
                </a:solidFill>
                <a:latin typeface="+mn-lt"/>
                <a:ea typeface="+mn-ea"/>
                <a:cs typeface="+mn-cs"/>
              </a:rPr>
              <a:t>This is</a:t>
            </a:r>
            <a:r>
              <a:rPr lang="en-US" sz="1200" kern="1200" baseline="0" dirty="0" smtClean="0">
                <a:solidFill>
                  <a:schemeClr val="tx1"/>
                </a:solidFill>
                <a:latin typeface="+mn-lt"/>
                <a:ea typeface="+mn-ea"/>
                <a:cs typeface="+mn-cs"/>
              </a:rPr>
              <a:t> the only performance metric in the ISO for “Ergonomic </a:t>
            </a:r>
            <a:r>
              <a:rPr lang="en-US" sz="1200" kern="1200" dirty="0" smtClean="0">
                <a:solidFill>
                  <a:schemeClr val="tx1"/>
                </a:solidFill>
                <a:latin typeface="+mn-lt"/>
                <a:ea typeface="+mn-ea"/>
                <a:cs typeface="+mn-cs"/>
              </a:rPr>
              <a:t>design for office work with visual display terminals”</a:t>
            </a:r>
            <a:r>
              <a:rPr lang="en-US" sz="1200" i="1" kern="1200" baseline="0" dirty="0" smtClean="0">
                <a:solidFill>
                  <a:schemeClr val="tx1"/>
                </a:solidFill>
                <a:latin typeface="+mn-lt"/>
                <a:ea typeface="+mn-ea"/>
                <a:cs typeface="+mn-cs"/>
              </a:rPr>
              <a:t> (which is often used as a standard to evaluate pointing devices).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2520916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summarize our</a:t>
            </a:r>
            <a:r>
              <a:rPr lang="en-US" baseline="0" dirty="0" smtClean="0"/>
              <a:t> laptop findings: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found that motor impaired participants had</a:t>
            </a:r>
            <a:r>
              <a:rPr lang="en-US" baseline="0" dirty="0" smtClean="0"/>
              <a:t> “lowest” performance and able bodied participants had the “highest” across the following features.  These findings are consistent with prior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don’t know exactly why</a:t>
            </a:r>
            <a:r>
              <a:rPr lang="en-US" baseline="0" dirty="0" smtClean="0"/>
              <a:t> older adults and motor impaired participants showed b</a:t>
            </a:r>
            <a:r>
              <a:rPr lang="en-US" dirty="0" smtClean="0"/>
              <a:t>etter performance during game</a:t>
            </a:r>
            <a:r>
              <a:rPr lang="en-US" baseline="0" dirty="0" smtClean="0"/>
              <a:t> play.  This</a:t>
            </a:r>
            <a:r>
              <a:rPr lang="en-US" dirty="0" smtClean="0"/>
              <a:t> may be due</a:t>
            </a:r>
            <a:r>
              <a:rPr lang="en-US" baseline="0" dirty="0" smtClean="0"/>
              <a:t> to higher motivation, engagement, or confidence about the next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32</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35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36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25A55ED-DB91-414A-AE86-B4C138AF4441}" type="slidenum">
              <a:rPr lang="en-US"/>
              <a:pPr/>
              <a:t>38</a:t>
            </a:fld>
            <a:endParaRPr 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r>
              <a:rPr lang="en-US" dirty="0" smtClean="0">
                <a:latin typeface="Arial" pitchFamily="-112" charset="0"/>
                <a:ea typeface="ＭＳ Ｐゴシック" pitchFamily="-112" charset="-128"/>
                <a:cs typeface="ＭＳ Ｐゴシック" pitchFamily="-112" charset="-128"/>
              </a:rPr>
              <a:t>we</a:t>
            </a:r>
            <a:r>
              <a:rPr lang="en-US" baseline="0" dirty="0" smtClean="0">
                <a:latin typeface="Arial" pitchFamily="-112" charset="0"/>
                <a:ea typeface="ＭＳ Ｐゴシック" pitchFamily="-112" charset="-128"/>
                <a:cs typeface="ＭＳ Ｐゴシック" pitchFamily="-112" charset="-128"/>
              </a:rPr>
              <a:t> used these features to build classifiers that were able to distinguish between pointing performance from several groups. We used the Koester dataset to build a classifier to distinguish between performance from motor impaired and able bodied users.  </a:t>
            </a:r>
          </a:p>
          <a:p>
            <a:pPr eaLnBrk="1" hangingPunct="1"/>
            <a:r>
              <a:rPr lang="en-US" baseline="0" dirty="0" smtClean="0">
                <a:latin typeface="Arial" pitchFamily="-112" charset="0"/>
                <a:ea typeface="ＭＳ Ｐゴシック" pitchFamily="-112" charset="-128"/>
                <a:cs typeface="ＭＳ Ｐゴシック" pitchFamily="-112" charset="-128"/>
              </a:rPr>
              <a:t>We used the Keates dataset to build a 3-way classifier that distinguished between three groups of users: one of able bodied young adults and adults,  a group of older adults, and individuals with Parkinson’s Disease. </a:t>
            </a:r>
            <a:endParaRPr lang="en-US" dirty="0" smtClean="0">
              <a:latin typeface="Arial" pitchFamily="-112" charset="0"/>
              <a:ea typeface="ＭＳ Ｐゴシック" pitchFamily="-112" charset="-128"/>
              <a:cs typeface="ＭＳ Ｐゴシック" pitchFamily="-112" charset="-128"/>
            </a:endParaRPr>
          </a:p>
          <a:p>
            <a:pPr eaLnBrk="1" hangingPunct="1"/>
            <a:endParaRPr lang="en-US" baseline="0" dirty="0" smtClean="0">
              <a:latin typeface="Arial" pitchFamily="-112" charset="0"/>
              <a:ea typeface="ＭＳ Ｐゴシック" pitchFamily="-112" charset="-128"/>
              <a:cs typeface="ＭＳ Ｐゴシック" pitchFamily="-112"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Arial" pitchFamily="-112" charset="0"/>
                <a:ea typeface="ＭＳ Ｐゴシック" pitchFamily="-112" charset="-128"/>
                <a:cs typeface="ＭＳ Ｐゴシック" pitchFamily="-112" charset="-128"/>
              </a:rPr>
              <a:t>---------------------------------</a:t>
            </a:r>
          </a:p>
          <a:p>
            <a:pPr eaLnBrk="1" hangingPunct="1"/>
            <a:r>
              <a:rPr lang="en-US" baseline="0" dirty="0" smtClean="0">
                <a:latin typeface="Arial" pitchFamily="-112" charset="0"/>
                <a:ea typeface="ＭＳ Ｐゴシック" pitchFamily="-112" charset="-128"/>
                <a:cs typeface="ＭＳ Ｐゴシック" pitchFamily="-112" charset="-128"/>
              </a:rPr>
              <a:t>Koester features: </a:t>
            </a:r>
            <a:r>
              <a:rPr lang="en-US" sz="1200" kern="1200" dirty="0" smtClean="0">
                <a:solidFill>
                  <a:schemeClr val="tx1"/>
                </a:solidFill>
                <a:latin typeface="+mn-lt"/>
                <a:ea typeface="+mn-ea"/>
                <a:cs typeface="+mn-cs"/>
              </a:rPr>
              <a:t>Total time to complete the action, number of clicks that occurred during the action, number of times the cursor entered the target.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Keates features:</a:t>
            </a:r>
            <a:r>
              <a:rPr lang="en-US" sz="1200" kern="1200" baseline="0" dirty="0" smtClean="0">
                <a:solidFill>
                  <a:schemeClr val="tx1"/>
                </a:solidFill>
                <a:latin typeface="+mn-lt"/>
                <a:ea typeface="+mn-ea"/>
                <a:cs typeface="+mn-cs"/>
              </a:rPr>
              <a:t> </a:t>
            </a:r>
            <a:r>
              <a:rPr lang="en-US" dirty="0" smtClean="0">
                <a:ea typeface="ＭＳ Ｐゴシック" pitchFamily="-107" charset="-128"/>
              </a:rPr>
              <a:t>Total time to complete trial, Total amount of time mouse button was pressed,</a:t>
            </a:r>
            <a:r>
              <a:rPr lang="en-US" baseline="0" dirty="0" smtClean="0">
                <a:ea typeface="ＭＳ Ｐゴシック" pitchFamily="-107" charset="-128"/>
              </a:rPr>
              <a:t> </a:t>
            </a:r>
            <a:r>
              <a:rPr lang="en-US" dirty="0" smtClean="0">
                <a:ea typeface="ＭＳ Ｐゴシック" pitchFamily="-107" charset="-128"/>
              </a:rPr>
              <a:t>Peak acceleration</a:t>
            </a:r>
            <a:r>
              <a:rPr lang="en-US" baseline="0" dirty="0" smtClean="0">
                <a:ea typeface="ＭＳ Ｐゴシック" pitchFamily="-107" charset="-128"/>
              </a:rPr>
              <a:t> </a:t>
            </a:r>
            <a:r>
              <a:rPr lang="en-US" dirty="0" smtClean="0">
                <a:ea typeface="ＭＳ Ｐゴシック" pitchFamily="-107" charset="-128"/>
              </a:rPr>
              <a:t>Count of pauses lasting 24 milliseconds or less</a:t>
            </a:r>
          </a:p>
          <a:p>
            <a:pPr eaLnBrk="1" hangingPunct="1"/>
            <a:endParaRPr lang="en-US" baseline="0" dirty="0" smtClean="0">
              <a:latin typeface="Arial" pitchFamily="-112" charset="0"/>
              <a:ea typeface="ＭＳ Ｐゴシック" pitchFamily="-112" charset="-128"/>
              <a:cs typeface="ＭＳ Ｐゴシック" pitchFamily="-112" charset="-128"/>
            </a:endParaRPr>
          </a:p>
          <a:p>
            <a:pPr eaLnBrk="1" hangingPunct="1"/>
            <a:endParaRPr lang="en-US" baseline="0" dirty="0" smtClean="0">
              <a:latin typeface="Arial" pitchFamily="-112" charset="0"/>
              <a:ea typeface="ＭＳ Ｐゴシック" pitchFamily="-112" charset="-128"/>
              <a:cs typeface="ＭＳ Ｐゴシック" pitchFamily="-112"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machine learning I have presented on our real world data distinguishes between</a:t>
            </a:r>
            <a:r>
              <a:rPr lang="en-US" baseline="0" dirty="0" smtClean="0"/>
              <a:t> groups of performers, however the next step is to automatically detect different types of pointing problems.  We have begun this investigation with a dataset collected by Trewin which examined performance with and without an assistive adaptation.  </a:t>
            </a:r>
          </a:p>
          <a:p>
            <a:endParaRPr lang="en-US" baseline="0" dirty="0" smtClean="0"/>
          </a:p>
          <a:p>
            <a:r>
              <a:rPr lang="en-US" baseline="0" dirty="0" smtClean="0"/>
              <a:t> We used this data to</a:t>
            </a:r>
            <a:r>
              <a:rPr lang="en-US" dirty="0" smtClean="0"/>
              <a:t> investigate the feasibility of predicting</a:t>
            </a:r>
            <a:r>
              <a:rPr lang="en-US" baseline="0" dirty="0" smtClean="0"/>
              <a:t> if an individual's pointing performance will improve with a specific adaptation, from examples of their performance without that adaptation.  To do this, we used a dataset collected by Trewin which had users perform the same tasks with and without Steady Clicks (an adaptation that temporarily disables drags to prevent slipping errors). Our classifier was able to correctly predict if the adaptation was needed for 17 of 18 participants. </a:t>
            </a:r>
          </a:p>
          <a:p>
            <a:endParaRPr lang="en-US" baseline="0" dirty="0" smtClean="0"/>
          </a:p>
          <a:p>
            <a:r>
              <a:rPr lang="en-US" baseline="0" dirty="0" smtClean="0"/>
              <a:t>Unfortunately, we weren’t able to do this kind of assessment from our real world data because it was all unadapted use.  However, it would be possible to learn what adaptations would benefit a participant by automatically enabling them, and then comparing performance with and without them to predict if they would help a participant. </a:t>
            </a:r>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39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chemeClr val="bg1"/>
                </a:solidFill>
              </a:rPr>
              <a:t>Collected hundreds of hours of real world use from 27 people with and without pointing problems </a:t>
            </a:r>
          </a:p>
          <a:p>
            <a:pPr lvl="0">
              <a:buFont typeface="Arial"/>
              <a:buNone/>
            </a:pPr>
            <a:endParaRPr lang="en-US" dirty="0" smtClean="0"/>
          </a:p>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47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48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Capturing the</a:t>
            </a:r>
            <a:r>
              <a:rPr lang="en-US" baseline="0" dirty="0" smtClean="0"/>
              <a:t> </a:t>
            </a:r>
            <a:r>
              <a:rPr lang="en-US" i="1" baseline="0" dirty="0" smtClean="0"/>
              <a:t>right</a:t>
            </a:r>
            <a:r>
              <a:rPr lang="en-US" i="0" baseline="0" dirty="0" smtClean="0"/>
              <a:t> thing (what people need) requires an understanding of people.. Find a behavior of interest?</a:t>
            </a:r>
          </a:p>
          <a:p>
            <a:endParaRPr lang="en-US" i="0" baseline="0" dirty="0" smtClean="0"/>
          </a:p>
          <a:p>
            <a:r>
              <a:rPr lang="en-US" i="0" baseline="0" dirty="0" smtClean="0"/>
              <a:t>What’s currently available may not be what we need – how do we bridge the gap? Machine learning? Sensors? Etc. </a:t>
            </a:r>
            <a:endParaRPr lang="en-US" dirty="0"/>
          </a:p>
        </p:txBody>
      </p:sp>
      <p:sp>
        <p:nvSpPr>
          <p:cNvPr id="4" name="Slide Number Placeholder 3"/>
          <p:cNvSpPr>
            <a:spLocks noGrp="1"/>
          </p:cNvSpPr>
          <p:nvPr>
            <p:ph type="sldNum" sz="quarter" idx="10"/>
          </p:nvPr>
        </p:nvSpPr>
        <p:spPr/>
        <p:txBody>
          <a:bodyPr/>
          <a:lstStyle/>
          <a:p>
            <a:fld id="{CD7B9C0D-F733-9B46-8798-0FF718B49442}" type="slidenum">
              <a:rPr lang="en-US" smtClean="0"/>
              <a:pPr/>
              <a:t>53</a:t>
            </a:fld>
            <a:endParaRPr lang="en-US"/>
          </a:p>
        </p:txBody>
      </p:sp>
    </p:spTree>
    <p:extLst>
      <p:ext uri="{BB962C8B-B14F-4D97-AF65-F5344CB8AC3E}">
        <p14:creationId xmlns:p14="http://schemas.microsoft.com/office/powerpoint/2010/main" val="61148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6</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D985DD-AE63-054A-87DE-A48BDB8075BA}" type="slidenum">
              <a:rPr lang="en-US"/>
              <a:pPr/>
              <a:t>54</a:t>
            </a:fld>
            <a:endParaRPr lang="en-US"/>
          </a:p>
        </p:txBody>
      </p:sp>
      <p:sp>
        <p:nvSpPr>
          <p:cNvPr id="7096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09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sentence about what </a:t>
            </a:r>
            <a:r>
              <a:rPr lang="en-US" dirty="0" err="1"/>
              <a:t>momento</a:t>
            </a:r>
            <a:r>
              <a:rPr lang="en-US" dirty="0"/>
              <a:t> is </a:t>
            </a:r>
            <a:r>
              <a:rPr lang="en-US" dirty="0" smtClean="0"/>
              <a:t>: </a:t>
            </a:r>
            <a:r>
              <a:rPr lang="en-US" sz="1200" b="1" dirty="0" err="1" smtClean="0">
                <a:solidFill>
                  <a:srgbClr val="5F5F5F"/>
                </a:solidFill>
                <a:latin typeface="Trebuchet MS" charset="0"/>
              </a:rPr>
              <a:t>Momento</a:t>
            </a:r>
            <a:r>
              <a:rPr lang="en-US" sz="1200" b="1" dirty="0" smtClean="0">
                <a:solidFill>
                  <a:srgbClr val="5F5F5F"/>
                </a:solidFill>
                <a:latin typeface="Trebuchet MS" charset="0"/>
              </a:rPr>
              <a:t>: Support for Situated Ubicomp Experimentation</a:t>
            </a:r>
          </a:p>
          <a:p>
            <a:endParaRPr lang="en-US" dirty="0"/>
          </a:p>
          <a:p>
            <a:r>
              <a:rPr lang="en-US" dirty="0"/>
              <a:t>SUPPORTING EVAL, NOT PROTOTYPE </a:t>
            </a:r>
            <a:r>
              <a:rPr lang="en-US" dirty="0" smtClean="0"/>
              <a:t>BUILDING</a:t>
            </a:r>
          </a:p>
          <a:p>
            <a:r>
              <a:rPr lang="en-US" dirty="0" smtClean="0"/>
              <a:t>Supports </a:t>
            </a:r>
            <a:r>
              <a:rPr lang="en-US" dirty="0" err="1" smtClean="0"/>
              <a:t>needfinding</a:t>
            </a:r>
            <a:r>
              <a:rPr lang="en-US" dirty="0" smtClean="0"/>
              <a:t> too </a:t>
            </a:r>
            <a:endParaRPr lang="en-US" dirty="0"/>
          </a:p>
          <a:p>
            <a:r>
              <a:rPr lang="en-US" dirty="0" smtClean="0"/>
              <a:t>Value for deciding what to capture?</a:t>
            </a:r>
          </a:p>
          <a:p>
            <a:r>
              <a:rPr lang="en-US" dirty="0" smtClean="0"/>
              <a:t>Make</a:t>
            </a:r>
            <a:r>
              <a:rPr lang="en-US" baseline="0" dirty="0" smtClean="0"/>
              <a:t> sure no bullet points are there on these slides that aren’t necessary for the talk (cut and paste)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7153EF-48E0-054D-922D-F79CA3963AB0}" type="slidenum">
              <a:rPr lang="en-US"/>
              <a:pPr/>
              <a:t>55</a:t>
            </a:fld>
            <a:endParaRPr lang="en-US"/>
          </a:p>
        </p:txBody>
      </p:sp>
      <p:sp>
        <p:nvSpPr>
          <p:cNvPr id="8212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21251" name="Rectangle 3"/>
          <p:cNvSpPr>
            <a:spLocks noGrp="1" noChangeArrowheads="1"/>
          </p:cNvSpPr>
          <p:nvPr>
            <p:ph type="body" idx="1"/>
          </p:nvPr>
        </p:nvSpPr>
        <p:spPr/>
        <p:txBody>
          <a:bodyPr/>
          <a:lstStyle/>
          <a:p>
            <a:r>
              <a:rPr lang="en-US" dirty="0" smtClean="0"/>
              <a:t>Fixed</a:t>
            </a:r>
            <a:r>
              <a:rPr lang="en-US" baseline="0" dirty="0" smtClean="0"/>
              <a:t> client also possible</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56</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57</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28E25-624E-094A-A2F1-64D2FAB0CDF9}" type="slidenum">
              <a:rPr lang="en-US"/>
              <a:pPr/>
              <a:t>58</a:t>
            </a:fld>
            <a:endParaRPr lang="en-US"/>
          </a:p>
        </p:txBody>
      </p:sp>
      <p:sp>
        <p:nvSpPr>
          <p:cNvPr id="71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59</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60</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E9902-0FB5-494C-9CB0-EB55362CF7AF}" type="slidenum">
              <a:rPr lang="en-US"/>
              <a:pPr/>
              <a:t>61</a:t>
            </a:fld>
            <a:endParaRPr lang="en-US"/>
          </a:p>
        </p:txBody>
      </p:sp>
      <p:sp>
        <p:nvSpPr>
          <p:cNvPr id="7157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57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Lets you monitor and respond to incoming events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E0844D-3719-C84B-AA91-0D2208BC4F22}" type="slidenum">
              <a:rPr lang="en-US"/>
              <a:pPr/>
              <a:t>62</a:t>
            </a:fld>
            <a:endParaRPr lang="en-US"/>
          </a:p>
        </p:txBody>
      </p:sp>
      <p:sp>
        <p:nvSpPr>
          <p:cNvPr id="8509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50947" name="Rectangle 3"/>
          <p:cNvSpPr>
            <a:spLocks noGrp="1" noChangeArrowheads="1"/>
          </p:cNvSpPr>
          <p:nvPr>
            <p:ph type="body" idx="1"/>
          </p:nvPr>
        </p:nvSpPr>
        <p:spPr/>
        <p:txBody>
          <a:bodyPr/>
          <a:lstStyle/>
          <a:p>
            <a:r>
              <a:rPr lang="en-US"/>
              <a:t>With this infrastructure, Momento can support a broad array of studies. </a:t>
            </a:r>
          </a:p>
          <a:p>
            <a:endParaRPr lang="en-US"/>
          </a:p>
          <a:p>
            <a:r>
              <a:rPr lang="en-US"/>
              <a:t>…</a:t>
            </a:r>
          </a:p>
          <a:p>
            <a:endParaRPr lang="en-US"/>
          </a:p>
          <a:p>
            <a:r>
              <a:rPr lang="en-US"/>
              <a:t>For example, the rule system can also be used to implement location and proximity sensitive mobile-based games and other applications.</a:t>
            </a:r>
          </a:p>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63</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better understand why we study real world use, let’s first look at some of the limitations of laboratory evaluations.  Laboratory evaluations simulate real world environments, and the constraints of the simulation can affect performance – particularly for individuals with performance problems caused by a disability. </a:t>
            </a:r>
          </a:p>
          <a:p>
            <a:pPr marL="228600" indent="-228600">
              <a:buAutoNum type="arabicParenR"/>
            </a:pPr>
            <a:r>
              <a:rPr lang="en-US" baseline="0" dirty="0" smtClean="0"/>
              <a:t>First, the study logistics and equipment may be inconvenient, uncomfortable, or difficult for participants with disabilities. For this reason evaluations in the home and with the participant’s equipment rather than the lab have been recommended.</a:t>
            </a:r>
          </a:p>
          <a:p>
            <a:pPr marL="228600" indent="-228600">
              <a:buAutoNum type="arabicParenR"/>
            </a:pPr>
            <a:r>
              <a:rPr lang="en-US" baseline="0" dirty="0" smtClean="0"/>
              <a:t>Additionally, the simple act of human observation may effect human performance. </a:t>
            </a:r>
          </a:p>
          <a:p>
            <a:pPr marL="228600" indent="-228600">
              <a:buAutoNum type="arabicParenR"/>
            </a:pPr>
            <a:r>
              <a:rPr lang="en-US" baseline="0" dirty="0" smtClean="0"/>
              <a:t>The participant may become fatigued and not take necessary rest because they want to please the experimenter.</a:t>
            </a:r>
          </a:p>
          <a:p>
            <a:pPr marL="228600" indent="-228600">
              <a:buAutoNum type="arabicParenR"/>
            </a:pPr>
            <a:r>
              <a:rPr lang="en-US" baseline="0" dirty="0" smtClean="0"/>
              <a:t>It is also possible that the participant will get bored and will rush to finish the study.  Many performance tasks are susceptible to bored participants as they frequently ask individuals to perform repetitive tasks. </a:t>
            </a:r>
            <a:endParaRPr lang="en-US" dirty="0" smtClean="0"/>
          </a:p>
          <a:p>
            <a:pPr marL="228600" indent="-228600">
              <a:buNone/>
            </a:pPr>
            <a:r>
              <a:rPr lang="en-US" dirty="0" smtClean="0"/>
              <a:t>Most of these limitations can be alleviated</a:t>
            </a:r>
            <a:r>
              <a:rPr lang="en-US" baseline="0" dirty="0" smtClean="0"/>
              <a:t> </a:t>
            </a:r>
            <a:r>
              <a:rPr lang="en-US" dirty="0" smtClean="0"/>
              <a:t>by moving</a:t>
            </a:r>
            <a:r>
              <a:rPr lang="en-US" baseline="0" dirty="0" smtClean="0"/>
              <a:t> out a traditional laboratory setting and by studying real world use instead.  </a:t>
            </a:r>
          </a:p>
          <a:p>
            <a:pPr marL="228600" indent="-228600">
              <a:buNone/>
            </a:pPr>
            <a:endParaRPr lang="en-US" baseline="0" dirty="0" smtClean="0"/>
          </a:p>
          <a:p>
            <a:pPr marL="228600" indent="-228600">
              <a:buNone/>
            </a:pPr>
            <a:r>
              <a:rPr lang="en-US" baseline="0" dirty="0" smtClean="0"/>
              <a:t>---- </a:t>
            </a:r>
          </a:p>
          <a:p>
            <a:pPr marL="228600" indent="-228600">
              <a:buNone/>
            </a:pPr>
            <a:r>
              <a:rPr lang="en-US" baseline="0" dirty="0" smtClean="0"/>
              <a:t>Too long.</a:t>
            </a:r>
          </a:p>
          <a:p>
            <a:pPr marL="228600" indent="-228600">
              <a:buNone/>
            </a:pPr>
            <a:endParaRPr lang="en-US" baseline="0" dirty="0" smtClean="0"/>
          </a:p>
          <a:p>
            <a:pPr marL="228600" indent="-228600">
              <a:buNone/>
            </a:pPr>
            <a:r>
              <a:rPr lang="en-US" baseline="0" dirty="0" smtClean="0"/>
              <a:t>We do laboratory stuff because… but it has its limitations</a:t>
            </a:r>
          </a:p>
          <a:p>
            <a:pPr marL="228600" indent="-228600">
              <a:buNone/>
            </a:pPr>
            <a:r>
              <a:rPr lang="en-US" baseline="0" dirty="0" smtClean="0"/>
              <a:t>Automating an arduous task  - CRUMBS means we don’t have to sit there. </a:t>
            </a:r>
          </a:p>
          <a:p>
            <a:pPr marL="228600" indent="-228600">
              <a:buNone/>
            </a:pP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12</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64</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583D4-F7D5-CB4F-A8A8-85BC82F940F6}" type="slidenum">
              <a:rPr lang="en-US"/>
              <a:pPr/>
              <a:t>65</a:t>
            </a:fld>
            <a:endParaRPr lang="en-US"/>
          </a:p>
        </p:txBody>
      </p:sp>
      <p:sp>
        <p:nvSpPr>
          <p:cNvPr id="424962"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2496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dirty="0" smtClean="0">
                <a:solidFill>
                  <a:schemeClr val="bg1"/>
                </a:solidFill>
              </a:rPr>
              <a:t>Audio provides cues about</a:t>
            </a:r>
          </a:p>
          <a:p>
            <a:pPr marL="400050" lvl="1" indent="0"/>
            <a:r>
              <a:rPr lang="en-US" dirty="0" smtClean="0">
                <a:solidFill>
                  <a:schemeClr val="bg1"/>
                </a:solidFill>
              </a:rPr>
              <a:t>What’s going on around you</a:t>
            </a:r>
          </a:p>
          <a:p>
            <a:pPr lvl="1"/>
            <a:r>
              <a:rPr lang="en-US" dirty="0" smtClean="0">
                <a:solidFill>
                  <a:schemeClr val="bg1"/>
                </a:solidFill>
              </a:rPr>
              <a:t>Problems (car, leaky faucet, </a:t>
            </a:r>
            <a:r>
              <a:rPr lang="en-US" i="1" dirty="0" smtClean="0">
                <a:solidFill>
                  <a:schemeClr val="bg1"/>
                </a:solidFill>
              </a:rPr>
              <a:t>etc.</a:t>
            </a:r>
            <a:r>
              <a:rPr lang="en-US" dirty="0" smtClean="0">
                <a:solidFill>
                  <a:schemeClr val="bg1"/>
                </a:solidFill>
              </a:rPr>
              <a:t>)</a:t>
            </a:r>
          </a:p>
          <a:p>
            <a:pPr lvl="1"/>
            <a:r>
              <a:rPr lang="en-US" dirty="0" smtClean="0">
                <a:solidFill>
                  <a:schemeClr val="bg1"/>
                </a:solidFill>
              </a:rPr>
              <a:t>Alarms, alerts, the unexpected</a:t>
            </a:r>
          </a:p>
          <a:p>
            <a:r>
              <a:rPr lang="en-US" dirty="0" smtClean="0">
                <a:solidFill>
                  <a:schemeClr val="bg1"/>
                </a:solidFill>
              </a:rPr>
              <a:t>Existing technology for the deaf </a:t>
            </a:r>
            <a:br>
              <a:rPr lang="en-US" dirty="0" smtClean="0">
                <a:solidFill>
                  <a:schemeClr val="bg1"/>
                </a:solidFill>
              </a:rPr>
            </a:br>
            <a:r>
              <a:rPr lang="en-US" dirty="0" smtClean="0">
                <a:solidFill>
                  <a:schemeClr val="bg1"/>
                </a:solidFill>
              </a:rPr>
              <a:t>is typically</a:t>
            </a:r>
          </a:p>
          <a:p>
            <a:pPr lvl="1"/>
            <a:r>
              <a:rPr lang="en-US" dirty="0" smtClean="0">
                <a:solidFill>
                  <a:schemeClr val="bg1"/>
                </a:solidFill>
              </a:rPr>
              <a:t>Not mobile</a:t>
            </a:r>
          </a:p>
          <a:p>
            <a:pPr lvl="1"/>
            <a:r>
              <a:rPr lang="en-US" dirty="0" smtClean="0">
                <a:solidFill>
                  <a:schemeClr val="bg1"/>
                </a:solidFill>
              </a:rPr>
              <a:t>Specific to a subset of sounds</a:t>
            </a:r>
          </a:p>
          <a:p>
            <a:pPr lvl="1"/>
            <a:endParaRPr lang="en-US" sz="2000" dirty="0" smtClean="0"/>
          </a:p>
          <a:p>
            <a:pPr lvl="1"/>
            <a:r>
              <a:rPr lang="en-US" sz="2000" dirty="0" err="1" smtClean="0"/>
              <a:t>Momento</a:t>
            </a:r>
            <a:r>
              <a:rPr lang="en-US" sz="2000" dirty="0" smtClean="0"/>
              <a:t> Mobile Client </a:t>
            </a:r>
            <a:r>
              <a:rPr lang="en-US" sz="1600" dirty="0" smtClean="0">
                <a:solidFill>
                  <a:schemeClr val="bg2"/>
                </a:solidFill>
              </a:rPr>
              <a:t>[Carter </a:t>
            </a:r>
            <a:r>
              <a:rPr lang="ja-JP" altLang="en-US" sz="1600" dirty="0" smtClean="0">
                <a:solidFill>
                  <a:schemeClr val="bg2"/>
                </a:solidFill>
              </a:rPr>
              <a:t>‘</a:t>
            </a:r>
            <a:r>
              <a:rPr lang="en-US" sz="1600" dirty="0" smtClean="0">
                <a:solidFill>
                  <a:schemeClr val="bg2"/>
                </a:solidFill>
              </a:rPr>
              <a:t>06] </a:t>
            </a:r>
            <a:r>
              <a:rPr lang="en-US" sz="2000" dirty="0" smtClean="0"/>
              <a:t>to capture &amp; transmit audio</a:t>
            </a:r>
          </a:p>
          <a:p>
            <a:pPr lvl="2"/>
            <a:r>
              <a:rPr lang="en-US" sz="1800" dirty="0" smtClean="0"/>
              <a:t>Users asked to take a photo with requests</a:t>
            </a:r>
          </a:p>
          <a:p>
            <a:pPr lvl="2"/>
            <a:r>
              <a:rPr lang="en-US" sz="1800" dirty="0" smtClean="0"/>
              <a:t>Sends two 15-second WAV files (8KHz mono, 115 kb each)</a:t>
            </a:r>
          </a:p>
          <a:p>
            <a:pPr lvl="2"/>
            <a:r>
              <a:rPr lang="en-US" sz="1800" dirty="0" smtClean="0"/>
              <a:t>2-4 minutes to transmit via GPRS</a:t>
            </a:r>
          </a:p>
          <a:p>
            <a:pPr lvl="1"/>
            <a:r>
              <a:rPr lang="en-US" sz="2000" dirty="0" smtClean="0"/>
              <a:t>Devices: I-mate PDA2K, Windows Mobile system</a:t>
            </a:r>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917DF-BB36-7244-B6AC-0A6B33C58012}" type="slidenum">
              <a:rPr lang="en-US"/>
              <a:pPr/>
              <a:t>66</a:t>
            </a:fld>
            <a:endParaRPr lang="en-US"/>
          </a:p>
        </p:txBody>
      </p:sp>
      <p:sp>
        <p:nvSpPr>
          <p:cNvPr id="457730"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5773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a:t>Study: [read]… Due to some scheduling problems, hardware issues, and network connectivity problems, users ended up completing between 7 and 15 days of the study (</a:t>
            </a:r>
            <a:r>
              <a:rPr lang="en-US" sz="900">
                <a:cs typeface="Times New Roman" charset="0"/>
              </a:rPr>
              <a:t>7, 8, 10, 13, 14, 15).</a:t>
            </a:r>
          </a:p>
          <a:p>
            <a:endParaRPr lang="en-US"/>
          </a:p>
          <a:p>
            <a:r>
              <a:rPr lang="en-US"/>
              <a:t>Participants – hearing: [read]… 3 had some hearing with aids or cochlear implants, which they used during the study.</a:t>
            </a:r>
          </a:p>
          <a:p>
            <a:endParaRPr lang="en-US"/>
          </a:p>
          <a:p>
            <a:r>
              <a:rPr lang="en-US"/>
              <a:t>Data - Diary: Users completed a daily email diary. We ask questions about each request, like </a:t>
            </a:r>
            <a:r>
              <a:rPr lang="en-US" i="1"/>
              <a:t>why did you make the request</a:t>
            </a:r>
            <a:r>
              <a:rPr lang="en-US"/>
              <a:t>, </a:t>
            </a:r>
            <a:r>
              <a:rPr lang="en-US" i="1"/>
              <a:t>how useful was the response, </a:t>
            </a:r>
            <a:r>
              <a:rPr lang="en-US"/>
              <a:t>and</a:t>
            </a:r>
            <a:r>
              <a:rPr lang="en-US" i="1"/>
              <a:t> could it have been improved (where were you</a:t>
            </a:r>
            <a:r>
              <a:rPr lang="en-US"/>
              <a:t>, </a:t>
            </a:r>
            <a:r>
              <a:rPr lang="en-US" i="1"/>
              <a:t>which request today was most important to you and why)</a:t>
            </a:r>
            <a:r>
              <a:rPr lang="en-US"/>
              <a:t>?</a:t>
            </a:r>
          </a:p>
          <a:p>
            <a:endParaRPr lang="en-US"/>
          </a:p>
          <a:p>
            <a:r>
              <a:rPr lang="en-US"/>
              <a:t>Requests: for each request, we have the audio, a photo, and a transcription. I am going to play for you an example of some audio requests we received, which will give you a sense for the quality and the types of situations people used the tool. I am avoiding audio that includes conversations for privacy reasons.</a:t>
            </a:r>
          </a:p>
          <a:p>
            <a:r>
              <a:rPr lang="en-US"/>
              <a:t>	- grocery, airport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We study real world</a:t>
            </a:r>
            <a:r>
              <a:rPr lang="en-US" baseline="0" dirty="0" smtClean="0"/>
              <a:t> use because it is the best way to capture large datasets of realistic pointing.  We need realistic examples to understand an individual’s range of abilities and the problems they may encounter.  In general, when working with machine learning, larger datasets produce better (or more generalizable) models. </a:t>
            </a:r>
          </a:p>
          <a:p>
            <a:pPr marL="228600" indent="-228600">
              <a:buNone/>
            </a:pPr>
            <a:r>
              <a:rPr lang="en-US" baseline="0" dirty="0" smtClean="0"/>
              <a:t>One of the reasons this approach enables us to collect large datasets from individuals with limited mobility is that we give them control over study logistics.</a:t>
            </a:r>
            <a:endParaRPr lang="en-US" dirty="0" smtClean="0"/>
          </a:p>
          <a:p>
            <a:pPr marL="228600" indent="-228600">
              <a:buNone/>
            </a:pPr>
            <a:r>
              <a:rPr lang="en-US" baseline="0" dirty="0" smtClean="0"/>
              <a:t> Another advantage to studying real world use is the ability to study changes in performance over time</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min</a:t>
            </a:r>
          </a:p>
          <a:p>
            <a:r>
              <a:rPr lang="en-US" dirty="0" smtClean="0"/>
              <a:t>In order to </a:t>
            </a:r>
            <a:r>
              <a:rPr lang="en-US" baseline="0" dirty="0" smtClean="0"/>
              <a:t>unobtrusively capture real world pointing behavior across any application in Windows XP, we developed the CRUMBS logging software. CRUMBS captures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15</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r>
              <a:rPr lang="x-none" smtClean="0"/>
              <a:t>1/13/16</a:t>
            </a:r>
            <a:endParaRPr lang="en-US"/>
          </a:p>
        </p:txBody>
      </p:sp>
      <p:sp>
        <p:nvSpPr>
          <p:cNvPr id="8" name="Footer Placeholder 7"/>
          <p:cNvSpPr>
            <a:spLocks noGrp="1"/>
          </p:cNvSpPr>
          <p:nvPr>
            <p:ph type="ftr" sz="quarter" idx="11"/>
          </p:nvPr>
        </p:nvSpPr>
        <p:spPr/>
        <p:txBody>
          <a:bodyPr/>
          <a:lstStyle/>
          <a:p>
            <a:r>
              <a:rPr lang="en-US" smtClean="0"/>
              <a:t>(c) Jennifer Mankoff, HCII, CMU</a:t>
            </a:r>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17125154-83DA-9140-9E53-EC86A0AFE150}" type="slidenum">
              <a:rPr lang="en-US"/>
              <a:pPr/>
              <a:t>‹#›</a:t>
            </a:fld>
            <a:endParaRPr lang="en-US"/>
          </a:p>
        </p:txBody>
      </p:sp>
    </p:spTree>
    <p:extLst>
      <p:ext uri="{BB962C8B-B14F-4D97-AF65-F5344CB8AC3E}">
        <p14:creationId xmlns:p14="http://schemas.microsoft.com/office/powerpoint/2010/main" val="466205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Date Placeholder 2"/>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fld id="{9F3F4567-02FE-BD43-B5EB-684409607D6C}" type="slidenum">
              <a:rPr lang="en-US"/>
              <a:pPr/>
              <a:t>‹#›</a:t>
            </a:fld>
            <a:endParaRPr lang="en-US"/>
          </a:p>
        </p:txBody>
      </p:sp>
    </p:spTree>
    <p:extLst>
      <p:ext uri="{BB962C8B-B14F-4D97-AF65-F5344CB8AC3E}">
        <p14:creationId xmlns:p14="http://schemas.microsoft.com/office/powerpoint/2010/main" val="145238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r>
              <a:rPr lang="x-none" smtClean="0"/>
              <a:t>1/13/16</a:t>
            </a:r>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r>
              <a:rPr lang="x-none" smtClean="0"/>
              <a:t>1/13/16</a:t>
            </a:r>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r>
              <a:rPr lang="en-US" smtClean="0"/>
              <a:t>(c) Jennifer Mankoff, HCII, CMU</a:t>
            </a:r>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 id="2147483673" r:id="rId20"/>
    <p:sldLayoutId id="2147483674" r:id="rId21"/>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1.png"/><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2.xml"/><Relationship Id="rId5" Type="http://schemas.openxmlformats.org/officeDocument/2006/relationships/image" Target="../media/image4.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hart" Target="../charts/char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hart" Target="../charts/char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35.png"/><Relationship Id="rId5" Type="http://schemas.openxmlformats.org/officeDocument/2006/relationships/oleObject" Target="../embeddings/oleObject1.bin"/><Relationship Id="rId6" Type="http://schemas.openxmlformats.org/officeDocument/2006/relationships/image" Target="../media/image3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35.png"/><Relationship Id="rId5" Type="http://schemas.openxmlformats.org/officeDocument/2006/relationships/oleObject" Target="../embeddings/oleObject2.bin"/><Relationship Id="rId6" Type="http://schemas.openxmlformats.org/officeDocument/2006/relationships/image" Target="../media/image3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image" Target="../media/image35.png"/><Relationship Id="rId5" Type="http://schemas.openxmlformats.org/officeDocument/2006/relationships/oleObject" Target="../embeddings/oleObject3.bin"/><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42.png"/><Relationship Id="rId5" Type="http://schemas.openxmlformats.org/officeDocument/2006/relationships/image" Target="../media/image43.jpeg"/><Relationship Id="rId6" Type="http://schemas.openxmlformats.org/officeDocument/2006/relationships/image" Target="../media/image44.png"/><Relationship Id="rId7" Type="http://schemas.openxmlformats.org/officeDocument/2006/relationships/oleObject" Target="../embeddings/oleObject4.bin"/><Relationship Id="rId8" Type="http://schemas.openxmlformats.org/officeDocument/2006/relationships/image" Target="../media/image41.png"/><Relationship Id="rId9" Type="http://schemas.openxmlformats.org/officeDocument/2006/relationships/image" Target="../media/image35.png"/><Relationship Id="rId1" Type="http://schemas.openxmlformats.org/officeDocument/2006/relationships/vmlDrawing" Target="../drawings/vmlDrawing4.vml"/><Relationship Id="rId2"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42.png"/><Relationship Id="rId5" Type="http://schemas.openxmlformats.org/officeDocument/2006/relationships/image" Target="../media/image43.jpeg"/><Relationship Id="rId6" Type="http://schemas.openxmlformats.org/officeDocument/2006/relationships/image" Target="../media/image44.png"/><Relationship Id="rId7" Type="http://schemas.openxmlformats.org/officeDocument/2006/relationships/oleObject" Target="../embeddings/oleObject5.bin"/><Relationship Id="rId8" Type="http://schemas.openxmlformats.org/officeDocument/2006/relationships/image" Target="../media/image41.png"/><Relationship Id="rId9" Type="http://schemas.openxmlformats.org/officeDocument/2006/relationships/image" Target="../media/image35.png"/><Relationship Id="rId1" Type="http://schemas.openxmlformats.org/officeDocument/2006/relationships/vmlDrawing" Target="../drawings/vmlDrawing5.vml"/><Relationship Id="rId2"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4" name="Rectangle 13"/>
          <p:cNvSpPr/>
          <p:nvPr/>
        </p:nvSpPr>
        <p:spPr>
          <a:xfrm>
            <a:off x="6074425" y="2804944"/>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6074425"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2" name="Rectangle 21"/>
          <p:cNvSpPr/>
          <p:nvPr/>
        </p:nvSpPr>
        <p:spPr>
          <a:xfrm>
            <a:off x="6074425" y="513831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662112" y="2798701"/>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23285773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Laboratory Evaluation Limitations</a:t>
            </a:r>
            <a:endParaRPr lang="en-US" dirty="0"/>
          </a:p>
        </p:txBody>
      </p:sp>
      <p:sp>
        <p:nvSpPr>
          <p:cNvPr id="3" name="Content Placeholder 2"/>
          <p:cNvSpPr>
            <a:spLocks noGrp="1"/>
          </p:cNvSpPr>
          <p:nvPr>
            <p:ph idx="1"/>
          </p:nvPr>
        </p:nvSpPr>
        <p:spPr>
          <a:xfrm>
            <a:off x="1258888" y="1143000"/>
            <a:ext cx="7885112" cy="4968875"/>
          </a:xfrm>
        </p:spPr>
        <p:txBody>
          <a:bodyPr/>
          <a:lstStyle/>
          <a:p>
            <a:r>
              <a:rPr lang="en-US" i="1" dirty="0" smtClean="0"/>
              <a:t>Simulate </a:t>
            </a:r>
            <a:r>
              <a:rPr lang="en-US" dirty="0" smtClean="0"/>
              <a:t>real world environments</a:t>
            </a:r>
          </a:p>
          <a:p>
            <a:pPr marL="914400" lvl="1" indent="-514350">
              <a:buAutoNum type="arabicParenR"/>
            </a:pPr>
            <a:r>
              <a:rPr lang="en-US" dirty="0" smtClean="0"/>
              <a:t>Location and equipment may be unfamiliar to participant [Coyne &amp; Nielsen 2001]</a:t>
            </a:r>
          </a:p>
          <a:p>
            <a:pPr marL="914400" lvl="1" indent="-514350">
              <a:buAutoNum type="arabicParenR"/>
            </a:pPr>
            <a:r>
              <a:rPr lang="en-US" dirty="0" smtClean="0"/>
              <a:t>Observation may effect performance - “Hawthorne Effect” [Mayo 1933] </a:t>
            </a:r>
          </a:p>
          <a:p>
            <a:pPr marL="914400" lvl="1" indent="-514350">
              <a:buAutoNum type="arabicParenR"/>
            </a:pPr>
            <a:r>
              <a:rPr lang="en-US" dirty="0" smtClean="0"/>
              <a:t>Participant may become fatigued and not take necessary rest - “Demand Effect” [Orne 1962]</a:t>
            </a:r>
          </a:p>
          <a:p>
            <a:pPr marL="914400" lvl="1" indent="-514350">
              <a:buAutoNum type="arabicParenR"/>
            </a:pPr>
            <a:r>
              <a:rPr lang="en-US" dirty="0" smtClean="0"/>
              <a:t>Tasks frequently artificial and repetitive, which may bore participants and negatively effect performance</a:t>
            </a:r>
          </a:p>
          <a:p>
            <a:pPr marL="514350" indent="-514350"/>
            <a:r>
              <a:rPr lang="en-US" dirty="0" smtClean="0"/>
              <a:t>Studying real world use removes these limitations</a:t>
            </a:r>
            <a:endParaRPr lang="en-US" dirty="0"/>
          </a:p>
        </p:txBody>
      </p:sp>
      <p:pic>
        <p:nvPicPr>
          <p:cNvPr id="4" name="Picture 3" descr="fitts"/>
          <p:cNvPicPr>
            <a:picLocks noChangeAspect="1" noChangeArrowheads="1"/>
          </p:cNvPicPr>
          <p:nvPr/>
        </p:nvPicPr>
        <p:blipFill>
          <a:blip r:embed="rId3">
            <a:clrChange>
              <a:clrFrom>
                <a:srgbClr val="FFFFFF"/>
              </a:clrFrom>
              <a:clrTo>
                <a:srgbClr val="FFFFFF">
                  <a:alpha val="0"/>
                </a:srgbClr>
              </a:clrTo>
            </a:clrChange>
          </a:blip>
          <a:srcRect r="13333"/>
          <a:stretch>
            <a:fillRect/>
          </a:stretch>
        </p:blipFill>
        <p:spPr bwMode="auto">
          <a:xfrm>
            <a:off x="0" y="3505200"/>
            <a:ext cx="1561283" cy="1066800"/>
          </a:xfrm>
          <a:prstGeom prst="rect">
            <a:avLst/>
          </a:prstGeom>
          <a:noFill/>
          <a:ln w="9525">
            <a:noFill/>
            <a:miter lim="800000"/>
            <a:headEnd/>
            <a:tailEnd/>
          </a:ln>
        </p:spPr>
      </p:pic>
      <p:pic>
        <p:nvPicPr>
          <p:cNvPr id="5" name="Picture 4"/>
          <p:cNvPicPr/>
          <p:nvPr/>
        </p:nvPicPr>
        <p:blipFill>
          <a:blip r:embed="rId4">
            <a:clrChange>
              <a:clrFrom>
                <a:srgbClr val="FFFFFF"/>
              </a:clrFrom>
              <a:clrTo>
                <a:srgbClr val="FFFFFF">
                  <a:alpha val="0"/>
                </a:srgbClr>
              </a:clrTo>
            </a:clrChange>
          </a:blip>
          <a:srcRect/>
          <a:stretch>
            <a:fillRect/>
          </a:stretch>
        </p:blipFill>
        <p:spPr bwMode="auto">
          <a:xfrm>
            <a:off x="152400" y="1828800"/>
            <a:ext cx="1359763" cy="10668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37832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Why Study Real World Use?</a:t>
            </a:r>
            <a:endParaRPr lang="en-US" dirty="0"/>
          </a:p>
        </p:txBody>
      </p:sp>
      <p:sp>
        <p:nvSpPr>
          <p:cNvPr id="3" name="Content Placeholder 2"/>
          <p:cNvSpPr>
            <a:spLocks noGrp="1"/>
          </p:cNvSpPr>
          <p:nvPr>
            <p:ph idx="1"/>
          </p:nvPr>
        </p:nvSpPr>
        <p:spPr>
          <a:xfrm>
            <a:off x="1258888" y="1219200"/>
            <a:ext cx="7885112" cy="4968875"/>
          </a:xfrm>
        </p:spPr>
        <p:txBody>
          <a:bodyPr/>
          <a:lstStyle/>
          <a:p>
            <a:r>
              <a:rPr lang="en-US" dirty="0" smtClean="0"/>
              <a:t>Captures most </a:t>
            </a:r>
            <a:r>
              <a:rPr lang="en-US" b="1" dirty="0" smtClean="0">
                <a:solidFill>
                  <a:srgbClr val="6980B0"/>
                </a:solidFill>
              </a:rPr>
              <a:t>realistic examples </a:t>
            </a:r>
            <a:r>
              <a:rPr lang="en-US" dirty="0" smtClean="0"/>
              <a:t>of pointing problems, enabling us to build best models to assess performance</a:t>
            </a:r>
          </a:p>
          <a:p>
            <a:endParaRPr lang="en-US" sz="1000" dirty="0" smtClean="0"/>
          </a:p>
          <a:p>
            <a:r>
              <a:rPr lang="en-US" dirty="0" smtClean="0"/>
              <a:t>Collect </a:t>
            </a:r>
            <a:r>
              <a:rPr lang="en-US" b="1" dirty="0" smtClean="0">
                <a:solidFill>
                  <a:srgbClr val="6980B0"/>
                </a:solidFill>
              </a:rPr>
              <a:t>large datasets </a:t>
            </a:r>
            <a:r>
              <a:rPr lang="en-US" dirty="0" smtClean="0"/>
              <a:t>from individuals with limited mobility and by letting them control study logistics </a:t>
            </a:r>
          </a:p>
          <a:p>
            <a:pPr marL="514350" indent="-514350"/>
            <a:endParaRPr lang="en-US" dirty="0" smtClean="0"/>
          </a:p>
          <a:p>
            <a:pPr marL="514350" indent="-514350"/>
            <a:r>
              <a:rPr lang="en-US" dirty="0" smtClean="0"/>
              <a:t>Study performance </a:t>
            </a:r>
            <a:r>
              <a:rPr lang="en-US" b="1" dirty="0" smtClean="0">
                <a:solidFill>
                  <a:srgbClr val="6980B0"/>
                </a:solidFill>
              </a:rPr>
              <a:t>changes over time</a:t>
            </a:r>
          </a:p>
          <a:p>
            <a:pPr marL="514350" indent="-514350">
              <a:buFont typeface="+mj-lt"/>
              <a:buAutoNum type="arabicPeriod"/>
            </a:pPr>
            <a:endParaRPr lang="en-US" dirty="0" smtClean="0"/>
          </a:p>
          <a:p>
            <a:pPr marL="514350" indent="-514350"/>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292265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54899"/>
            <a:ext cx="7620000" cy="711200"/>
          </a:xfrm>
        </p:spPr>
        <p:txBody>
          <a:bodyPr/>
          <a:lstStyle/>
          <a:p>
            <a:r>
              <a:rPr lang="en-US" dirty="0" smtClean="0"/>
              <a:t>Human Issues in Data Collection</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pic>
        <p:nvPicPr>
          <p:cNvPr id="9" name="Picture 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446" y="3507529"/>
            <a:ext cx="952458" cy="939362"/>
          </a:xfrm>
          <a:prstGeom prst="rect">
            <a:avLst/>
          </a:prstGeom>
          <a:solidFill>
            <a:srgbClr val="FFFFFF"/>
          </a:solidFill>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CRUMBS Logging Software</a:t>
            </a:r>
            <a:endParaRPr lang="en-US" dirty="0"/>
          </a:p>
        </p:txBody>
      </p:sp>
      <p:sp>
        <p:nvSpPr>
          <p:cNvPr id="3" name="Content Placeholder 2"/>
          <p:cNvSpPr>
            <a:spLocks noGrp="1"/>
          </p:cNvSpPr>
          <p:nvPr>
            <p:ph idx="1"/>
          </p:nvPr>
        </p:nvSpPr>
        <p:spPr>
          <a:xfrm>
            <a:off x="1258888" y="1268413"/>
            <a:ext cx="7656512" cy="4968875"/>
          </a:xfrm>
        </p:spPr>
        <p:txBody>
          <a:bodyPr/>
          <a:lstStyle/>
          <a:p>
            <a:r>
              <a:rPr lang="en-US" dirty="0" smtClean="0"/>
              <a:t>Capture Real-time User Mouse BehaviorS</a:t>
            </a:r>
          </a:p>
          <a:p>
            <a:pPr lvl="1">
              <a:buFont typeface="Arial"/>
              <a:buChar char="•"/>
            </a:pPr>
            <a:r>
              <a:rPr lang="en-US" dirty="0" smtClean="0"/>
              <a:t>Keyboard and pointer events</a:t>
            </a:r>
          </a:p>
          <a:p>
            <a:pPr lvl="1">
              <a:buFont typeface="Arial"/>
              <a:buChar char="•"/>
            </a:pPr>
            <a:r>
              <a:rPr lang="en-US" dirty="0" smtClean="0"/>
              <a:t>Window events</a:t>
            </a:r>
          </a:p>
          <a:p>
            <a:pPr lvl="1">
              <a:buFont typeface="Arial"/>
              <a:buChar char="•"/>
            </a:pPr>
            <a:r>
              <a:rPr lang="en-US" dirty="0" smtClean="0"/>
              <a:t>Target focus events from </a:t>
            </a:r>
            <a:br>
              <a:rPr lang="en-US" dirty="0" smtClean="0"/>
            </a:br>
            <a:r>
              <a:rPr lang="en-US" dirty="0" smtClean="0"/>
              <a:t>Accessibility API</a:t>
            </a:r>
          </a:p>
          <a:p>
            <a:pPr lvl="1">
              <a:buFont typeface="Arial"/>
              <a:buChar char="•"/>
            </a:pPr>
            <a:r>
              <a:rPr lang="en-US" dirty="0" smtClean="0"/>
              <a:t>Full-screen image captures </a:t>
            </a:r>
            <a:br>
              <a:rPr lang="en-US" dirty="0" smtClean="0"/>
            </a:br>
            <a:r>
              <a:rPr lang="en-US" dirty="0" smtClean="0"/>
              <a:t>on pointer events</a:t>
            </a:r>
          </a:p>
          <a:p>
            <a:pPr marL="228600" lvl="1" indent="0">
              <a:buNone/>
            </a:pPr>
            <a:endParaRPr lang="en-US" dirty="0" smtClean="0"/>
          </a:p>
        </p:txBody>
      </p:sp>
      <p:pic>
        <p:nvPicPr>
          <p:cNvPr id="5" name="Picture 4"/>
          <p:cNvPicPr>
            <a:picLocks noChangeAspect="1"/>
          </p:cNvPicPr>
          <p:nvPr/>
        </p:nvPicPr>
        <p:blipFill>
          <a:blip r:embed="rId3"/>
          <a:srcRect t="8521" b="5680"/>
          <a:stretch>
            <a:fillRect/>
          </a:stretch>
        </p:blipFill>
        <p:spPr>
          <a:xfrm>
            <a:off x="6553200" y="1882775"/>
            <a:ext cx="2083386" cy="2689225"/>
          </a:xfrm>
          <a:prstGeom prst="rect">
            <a:avLst/>
          </a:prstGeom>
        </p:spPr>
      </p:pic>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53282"/>
            <a:ext cx="4139624" cy="3104718"/>
          </a:xfrm>
          <a:prstGeom prst="rect">
            <a:avLst/>
          </a:prstGeom>
        </p:spPr>
      </p:pic>
      <p:sp>
        <p:nvSpPr>
          <p:cNvPr id="8" name="Title 3"/>
          <p:cNvSpPr txBox="1">
            <a:spLocks/>
          </p:cNvSpPr>
          <p:nvPr/>
        </p:nvSpPr>
        <p:spPr bwMode="auto">
          <a:xfrm>
            <a:off x="-76200"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1075173"/>
            <a:ext cx="4109914" cy="2708707"/>
          </a:xfrm>
          <a:prstGeom prst="rect">
            <a:avLst/>
          </a:prstGeom>
          <a:noFill/>
          <a:ln w="9525">
            <a:noFill/>
            <a:miter lim="800000"/>
            <a:headEnd/>
            <a:tailEnd/>
          </a:ln>
        </p:spPr>
      </p:pic>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51484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27416536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i="1" dirty="0"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12466644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4513030"/>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elements of the data pipeline as they played out in a case study</a:t>
            </a:r>
          </a:p>
          <a:p>
            <a:pPr marL="320675" indent="-320675" defTabSz="852488">
              <a:spcBef>
                <a:spcPct val="25000"/>
              </a:spcBef>
              <a:buSzPct val="80000"/>
            </a:pPr>
            <a:r>
              <a:rPr lang="en-US" dirty="0" smtClean="0"/>
              <a:t>Be able to point to some pitfalls where things can go wrong in the </a:t>
            </a:r>
            <a:r>
              <a:rPr lang="en-US" smtClean="0"/>
              <a:t>data pipeline</a:t>
            </a:r>
          </a:p>
          <a:p>
            <a:pPr marL="320675" indent="-320675" defTabSz="852488">
              <a:spcBef>
                <a:spcPct val="25000"/>
              </a:spcBef>
              <a:buSzPct val="80000"/>
            </a:pPr>
            <a:r>
              <a:rPr lang="en-US" smtClean="0"/>
              <a:t>Be </a:t>
            </a:r>
            <a:r>
              <a:rPr lang="en-US" dirty="0" smtClean="0"/>
              <a:t>able to explain how the question being answered affects the rest of the pipeline</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703361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20</a:t>
            </a:fld>
            <a:endParaRPr lang="en-US" dirty="0"/>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Analysis Details: Segmentation</a:t>
            </a:r>
            <a:endParaRPr lang="en-US" dirty="0"/>
          </a:p>
        </p:txBody>
      </p:sp>
      <p:sp>
        <p:nvSpPr>
          <p:cNvPr id="3" name="Content Placeholder 2"/>
          <p:cNvSpPr>
            <a:spLocks noGrp="1"/>
          </p:cNvSpPr>
          <p:nvPr>
            <p:ph idx="1"/>
          </p:nvPr>
        </p:nvSpPr>
        <p:spPr/>
        <p:txBody>
          <a:bodyPr/>
          <a:lstStyle/>
          <a:p>
            <a:r>
              <a:rPr lang="en-US" dirty="0" smtClean="0"/>
              <a:t>Segmentation by clicks</a:t>
            </a:r>
          </a:p>
          <a:p>
            <a:pPr marL="742950" lvl="2" indent="-342900">
              <a:buFont typeface="Arial"/>
              <a:buChar char="•"/>
            </a:pPr>
            <a:r>
              <a:rPr lang="en-US" sz="2400" dirty="0" smtClean="0"/>
              <a:t>Segment data by button up and down events</a:t>
            </a:r>
            <a:endParaRPr lang="en-US" dirty="0" smtClean="0"/>
          </a:p>
          <a:p>
            <a:r>
              <a:rPr lang="en-US" dirty="0" smtClean="0"/>
              <a:t>Segmented by movement [Chapuis </a:t>
            </a:r>
            <a:r>
              <a:rPr lang="en-US" i="1" dirty="0" smtClean="0"/>
              <a:t>et al.</a:t>
            </a:r>
            <a:r>
              <a:rPr lang="en-US" dirty="0" smtClean="0"/>
              <a:t> 2007]</a:t>
            </a:r>
          </a:p>
          <a:p>
            <a:pPr lvl="1">
              <a:buFont typeface="Arial"/>
              <a:buChar char="•"/>
            </a:pPr>
            <a:r>
              <a:rPr lang="en-US" dirty="0" smtClean="0"/>
              <a:t>Segment by button event </a:t>
            </a:r>
          </a:p>
          <a:p>
            <a:pPr lvl="1">
              <a:buFont typeface="Arial"/>
              <a:buChar char="•"/>
            </a:pPr>
            <a:r>
              <a:rPr lang="en-US" dirty="0" smtClean="0"/>
              <a:t>Analyze movement between clicks and segment by 200ms pauses</a:t>
            </a:r>
          </a:p>
          <a:p>
            <a:pPr lvl="1">
              <a:buFont typeface="Arial"/>
              <a:buChar char="•"/>
            </a:pPr>
            <a:r>
              <a:rPr lang="en-US" dirty="0" smtClean="0"/>
              <a:t>Use last segment with at least 10 pixels of movement</a:t>
            </a:r>
          </a:p>
          <a:p>
            <a:pPr lvl="1">
              <a:buFont typeface="Arial"/>
              <a:buChar char="•"/>
            </a:pPr>
            <a:r>
              <a:rPr lang="en-US" dirty="0" smtClean="0"/>
              <a:t>Investigated longer pauses, but didn’t work as well across all three groups</a:t>
            </a:r>
          </a:p>
        </p:txBody>
      </p:sp>
      <p:pic>
        <p:nvPicPr>
          <p:cNvPr id="5" name="Picture 4"/>
          <p:cNvPicPr>
            <a:picLocks noChangeAspect="1"/>
          </p:cNvPicPr>
          <p:nvPr/>
        </p:nvPicPr>
        <p:blipFill>
          <a:blip r:embed="rId3"/>
          <a:stretch>
            <a:fillRect/>
          </a:stretch>
        </p:blipFill>
        <p:spPr>
          <a:xfrm>
            <a:off x="76200" y="249453"/>
            <a:ext cx="1092200" cy="795122"/>
          </a:xfrm>
          <a:prstGeom prst="rect">
            <a:avLst/>
          </a:prstGeom>
        </p:spPr>
      </p:pic>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21</a:t>
            </a:fld>
            <a:endParaRPr lang="en-US" dirty="0"/>
          </a:p>
        </p:txBody>
      </p:sp>
    </p:spTree>
    <p:extLst>
      <p:ext uri="{BB962C8B-B14F-4D97-AF65-F5344CB8AC3E}">
        <p14:creationId xmlns:p14="http://schemas.microsoft.com/office/powerpoint/2010/main" val="135734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Also there are lots of anomalies</a:t>
            </a: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11398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And unexpected differences that made analysis difficult</a:t>
            </a: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328497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Carefully chosen metrics helped</a:t>
            </a:r>
          </a:p>
        </p:txBody>
      </p:sp>
      <p:sp>
        <p:nvSpPr>
          <p:cNvPr id="3" name="Content Placeholder 2"/>
          <p:cNvSpPr>
            <a:spLocks noGrp="1"/>
          </p:cNvSpPr>
          <p:nvPr>
            <p:ph idx="1"/>
          </p:nvPr>
        </p:nvSpPr>
        <p:spPr>
          <a:xfrm>
            <a:off x="954132" y="1688435"/>
            <a:ext cx="7767334" cy="4379976"/>
          </a:xfrm>
        </p:spPr>
        <p:txBody>
          <a:bodyPr/>
          <a:lstStyle/>
          <a:p>
            <a:pPr marL="228600" lvl="1" indent="0">
              <a:buNone/>
            </a:pPr>
            <a:r>
              <a:rPr lang="en-US" sz="2800" dirty="0" smtClean="0"/>
              <a:t>Do the velocity values match your understanding of the units? </a:t>
            </a:r>
          </a:p>
          <a:p>
            <a:pPr marL="228600" lvl="1" indent="0">
              <a:buNone/>
            </a:pPr>
            <a:endParaRPr lang="en-US" sz="2800" dirty="0" smtClean="0"/>
          </a:p>
          <a:p>
            <a:pPr marL="228600" lvl="1" indent="0">
              <a:buNone/>
            </a:pPr>
            <a:r>
              <a:rPr lang="en-US" sz="2800" dirty="0"/>
              <a:t/>
            </a:r>
            <a:br>
              <a:rPr lang="en-US" sz="2800" dirty="0"/>
            </a:br>
            <a:r>
              <a:rPr lang="en-US" sz="2800" dirty="0" smtClean="0"/>
              <a:t/>
            </a:r>
            <a:br>
              <a:rPr lang="en-US" sz="2800" dirty="0" smtClean="0"/>
            </a:br>
            <a:r>
              <a:rPr lang="en-US" sz="2800" dirty="0"/>
              <a:t/>
            </a:r>
            <a:br>
              <a:rPr lang="en-US" sz="2800" dirty="0"/>
            </a:br>
            <a:endParaRPr lang="en-US" sz="2800" dirty="0"/>
          </a:p>
          <a:p>
            <a:pPr marL="228600" lvl="1" indent="0">
              <a:buNone/>
            </a:pPr>
            <a:endParaRPr lang="en-US" sz="2800" dirty="0" smtClean="0"/>
          </a:p>
          <a:p>
            <a:pPr marL="228600" lvl="1" indent="0">
              <a:buNone/>
            </a:pPr>
            <a:r>
              <a:rPr lang="en-US" sz="2800" dirty="0" smtClean="0"/>
              <a:t>Do they match past work? </a:t>
            </a:r>
            <a:r>
              <a:rPr lang="en-US" sz="2800" dirty="0" err="1" smtClean="0"/>
              <a:t>Keates</a:t>
            </a:r>
            <a:r>
              <a:rPr lang="en-US" sz="2800" dirty="0" smtClean="0"/>
              <a:t> (2005): Able ~112; </a:t>
            </a:r>
            <a:r>
              <a:rPr lang="en-US" sz="2800" dirty="0"/>
              <a:t>Older </a:t>
            </a:r>
            <a:r>
              <a:rPr lang="en-US" sz="2800" dirty="0" smtClean="0"/>
              <a:t>271; Motor 316 </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10575229"/>
              </p:ext>
            </p:extLst>
          </p:nvPr>
        </p:nvGraphicFramePr>
        <p:xfrm>
          <a:off x="954132" y="3080792"/>
          <a:ext cx="7918656" cy="1854200"/>
        </p:xfrm>
        <a:graphic>
          <a:graphicData uri="http://schemas.openxmlformats.org/drawingml/2006/table">
            <a:tbl>
              <a:tblPr firstRow="1" firstCol="1" bandRow="1">
                <a:tableStyleId>{5C22544A-7EE6-4342-B048-85BDC9FD1C3A}</a:tableStyleId>
              </a:tblPr>
              <a:tblGrid>
                <a:gridCol w="898041"/>
                <a:gridCol w="1217142"/>
                <a:gridCol w="1005465"/>
                <a:gridCol w="1234782"/>
                <a:gridCol w="987825"/>
                <a:gridCol w="1585569"/>
                <a:gridCol w="989832"/>
              </a:tblGrid>
              <a:tr h="370840">
                <a:tc>
                  <a:txBody>
                    <a:bodyPr/>
                    <a:lstStyle/>
                    <a:p>
                      <a:endParaRPr lang="en-US" dirty="0"/>
                    </a:p>
                  </a:txBody>
                  <a:tcPr/>
                </a:tc>
                <a:tc gridSpan="2">
                  <a:txBody>
                    <a:bodyPr/>
                    <a:lstStyle/>
                    <a:p>
                      <a:r>
                        <a:rPr lang="en-US" dirty="0" smtClean="0"/>
                        <a:t>Game</a:t>
                      </a:r>
                      <a:endParaRPr lang="en-US" dirty="0"/>
                    </a:p>
                  </a:txBody>
                  <a:tcPr/>
                </a:tc>
                <a:tc hMerge="1">
                  <a:txBody>
                    <a:bodyPr/>
                    <a:lstStyle/>
                    <a:p>
                      <a:endParaRPr lang="en-US"/>
                    </a:p>
                  </a:txBody>
                  <a:tcPr/>
                </a:tc>
                <a:tc gridSpan="2">
                  <a:txBody>
                    <a:bodyPr/>
                    <a:lstStyle/>
                    <a:p>
                      <a:r>
                        <a:rPr lang="en-US" dirty="0" smtClean="0"/>
                        <a:t>Internet</a:t>
                      </a:r>
                      <a:endParaRPr lang="en-US" dirty="0"/>
                    </a:p>
                  </a:txBody>
                  <a:tcPr/>
                </a:tc>
                <a:tc hMerge="1">
                  <a:txBody>
                    <a:bodyPr/>
                    <a:lstStyle/>
                    <a:p>
                      <a:endParaRPr lang="en-US"/>
                    </a:p>
                  </a:txBody>
                  <a:tcPr/>
                </a:tc>
                <a:tc gridSpan="2">
                  <a:txBody>
                    <a:bodyPr/>
                    <a:lstStyle/>
                    <a:p>
                      <a:r>
                        <a:rPr lang="en-US" dirty="0" smtClean="0"/>
                        <a:t>MS Office</a:t>
                      </a:r>
                      <a:endParaRPr lang="en-US" dirty="0"/>
                    </a:p>
                  </a:txBody>
                  <a:tcPr/>
                </a:tc>
                <a:tc hMerge="1">
                  <a:txBody>
                    <a:bodyPr/>
                    <a:lstStyle/>
                    <a:p>
                      <a:endParaRPr lang="en-US"/>
                    </a:p>
                  </a:txBody>
                  <a:tcPr/>
                </a:tc>
              </a:tr>
              <a:tr h="370840">
                <a:tc>
                  <a:txBody>
                    <a:bodyPr/>
                    <a:lstStyle/>
                    <a:p>
                      <a:endParaRPr lang="en-US"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r>
              <a:tr h="370840">
                <a:tc>
                  <a:txBody>
                    <a:bodyPr/>
                    <a:lstStyle/>
                    <a:p>
                      <a:r>
                        <a:rPr lang="en-US" dirty="0" smtClean="0"/>
                        <a:t>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147.236</a:t>
                      </a:r>
                      <a:endParaRPr lang="en-US" dirty="0"/>
                    </a:p>
                  </a:txBody>
                  <a:tcPr/>
                </a:tc>
                <a:tc>
                  <a:txBody>
                    <a:bodyPr/>
                    <a:lstStyle/>
                    <a:p>
                      <a:r>
                        <a:rPr lang="en-US" dirty="0" smtClean="0"/>
                        <a:t>15.912</a:t>
                      </a:r>
                      <a:endParaRPr lang="en-US" dirty="0"/>
                    </a:p>
                  </a:txBody>
                  <a:tcPr/>
                </a:tc>
                <a:tc>
                  <a:txBody>
                    <a:bodyPr/>
                    <a:lstStyle/>
                    <a:p>
                      <a:r>
                        <a:rPr lang="en-US" dirty="0" smtClean="0"/>
                        <a:t>128.526</a:t>
                      </a:r>
                      <a:endParaRPr lang="en-US" dirty="0"/>
                    </a:p>
                  </a:txBody>
                  <a:tcPr/>
                </a:tc>
                <a:tc>
                  <a:txBody>
                    <a:bodyPr/>
                    <a:lstStyle/>
                    <a:p>
                      <a:r>
                        <a:rPr lang="en-US" dirty="0" smtClean="0"/>
                        <a:t>10.1733</a:t>
                      </a:r>
                      <a:endParaRPr lang="en-US" dirty="0"/>
                    </a:p>
                  </a:txBody>
                  <a:tcPr/>
                </a:tc>
              </a:tr>
              <a:tr h="370840">
                <a:tc>
                  <a:txBody>
                    <a:bodyPr/>
                    <a:lstStyle/>
                    <a:p>
                      <a:r>
                        <a:rPr lang="en-US" dirty="0" smtClean="0"/>
                        <a:t>Older</a:t>
                      </a:r>
                      <a:endParaRPr lang="en-US" dirty="0"/>
                    </a:p>
                  </a:txBody>
                  <a:tcPr/>
                </a:tc>
                <a:tc>
                  <a:txBody>
                    <a:bodyPr/>
                    <a:lstStyle/>
                    <a:p>
                      <a:r>
                        <a:rPr lang="en-US" dirty="0" smtClean="0"/>
                        <a:t>226.845</a:t>
                      </a:r>
                      <a:endParaRPr lang="en-US" dirty="0"/>
                    </a:p>
                  </a:txBody>
                  <a:tcPr/>
                </a:tc>
                <a:tc>
                  <a:txBody>
                    <a:bodyPr/>
                    <a:lstStyle/>
                    <a:p>
                      <a:r>
                        <a:rPr lang="en-US" dirty="0" smtClean="0"/>
                        <a:t>72.801</a:t>
                      </a:r>
                      <a:endParaRPr lang="en-US" dirty="0"/>
                    </a:p>
                  </a:txBody>
                  <a:tcPr/>
                </a:tc>
                <a:tc>
                  <a:txBody>
                    <a:bodyPr/>
                    <a:lstStyle/>
                    <a:p>
                      <a:r>
                        <a:rPr lang="en-US" dirty="0" smtClean="0"/>
                        <a:t>221.076</a:t>
                      </a:r>
                      <a:endParaRPr lang="en-US" dirty="0"/>
                    </a:p>
                  </a:txBody>
                  <a:tcPr/>
                </a:tc>
                <a:tc>
                  <a:txBody>
                    <a:bodyPr/>
                    <a:lstStyle/>
                    <a:p>
                      <a:r>
                        <a:rPr lang="en-US" dirty="0" smtClean="0"/>
                        <a:t>63.239</a:t>
                      </a:r>
                      <a:endParaRPr lang="en-US" dirty="0"/>
                    </a:p>
                  </a:txBody>
                  <a:tcPr/>
                </a:tc>
                <a:tc>
                  <a:txBody>
                    <a:bodyPr/>
                    <a:lstStyle/>
                    <a:p>
                      <a:r>
                        <a:rPr lang="en-US" dirty="0" smtClean="0"/>
                        <a:t>163.282</a:t>
                      </a:r>
                      <a:endParaRPr lang="en-US" dirty="0"/>
                    </a:p>
                  </a:txBody>
                  <a:tcPr/>
                </a:tc>
                <a:tc>
                  <a:txBody>
                    <a:bodyPr/>
                    <a:lstStyle/>
                    <a:p>
                      <a:r>
                        <a:rPr lang="en-US" dirty="0" smtClean="0"/>
                        <a:t>30.4858</a:t>
                      </a:r>
                      <a:endParaRPr lang="en-US" dirty="0"/>
                    </a:p>
                  </a:txBody>
                  <a:tcPr/>
                </a:tc>
              </a:tr>
              <a:tr h="370840">
                <a:tc>
                  <a:txBody>
                    <a:bodyPr/>
                    <a:lstStyle/>
                    <a:p>
                      <a:r>
                        <a:rPr lang="en-US" dirty="0" smtClean="0"/>
                        <a:t>UCP</a:t>
                      </a:r>
                      <a:endParaRPr lang="en-US" dirty="0"/>
                    </a:p>
                  </a:txBody>
                  <a:tcPr/>
                </a:tc>
                <a:tc>
                  <a:txBody>
                    <a:bodyPr/>
                    <a:lstStyle/>
                    <a:p>
                      <a:r>
                        <a:rPr lang="en-US" dirty="0" smtClean="0"/>
                        <a:t>406.756</a:t>
                      </a:r>
                      <a:endParaRPr lang="en-US" dirty="0"/>
                    </a:p>
                  </a:txBody>
                  <a:tcPr/>
                </a:tc>
                <a:tc>
                  <a:txBody>
                    <a:bodyPr/>
                    <a:lstStyle/>
                    <a:p>
                      <a:r>
                        <a:rPr lang="en-US" dirty="0" smtClean="0"/>
                        <a:t>285.245</a:t>
                      </a:r>
                      <a:endParaRPr lang="en-US" dirty="0"/>
                    </a:p>
                  </a:txBody>
                  <a:tcPr/>
                </a:tc>
                <a:tc>
                  <a:txBody>
                    <a:bodyPr/>
                    <a:lstStyle/>
                    <a:p>
                      <a:r>
                        <a:rPr lang="en-US" dirty="0" smtClean="0"/>
                        <a:t>391.059</a:t>
                      </a:r>
                      <a:endParaRPr lang="en-US" dirty="0"/>
                    </a:p>
                  </a:txBody>
                  <a:tcPr/>
                </a:tc>
                <a:tc>
                  <a:txBody>
                    <a:bodyPr/>
                    <a:lstStyle/>
                    <a:p>
                      <a:r>
                        <a:rPr lang="en-US" dirty="0" smtClean="0"/>
                        <a:t>128.410</a:t>
                      </a:r>
                      <a:endParaRPr lang="en-US" dirty="0"/>
                    </a:p>
                  </a:txBody>
                  <a:tcPr/>
                </a:tc>
                <a:tc>
                  <a:txBody>
                    <a:bodyPr/>
                    <a:lstStyle/>
                    <a:p>
                      <a:r>
                        <a:rPr lang="en-US" dirty="0" smtClean="0"/>
                        <a:t>290.252</a:t>
                      </a:r>
                      <a:endParaRPr lang="en-US" dirty="0"/>
                    </a:p>
                  </a:txBody>
                  <a:tcPr/>
                </a:tc>
                <a:tc>
                  <a:txBody>
                    <a:bodyPr/>
                    <a:lstStyle/>
                    <a:p>
                      <a:r>
                        <a:rPr lang="en-US" dirty="0" smtClean="0"/>
                        <a:t>74.4451</a:t>
                      </a:r>
                      <a:endParaRPr lang="en-US" dirty="0"/>
                    </a:p>
                  </a:txBody>
                  <a:tcPr/>
                </a:tc>
              </a:tr>
            </a:tbl>
          </a:graphicData>
        </a:graphic>
      </p:graphicFrame>
    </p:spTree>
    <p:extLst>
      <p:ext uri="{BB962C8B-B14F-4D97-AF65-F5344CB8AC3E}">
        <p14:creationId xmlns:p14="http://schemas.microsoft.com/office/powerpoint/2010/main" val="36600723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Carefully chosen metrics helped</a:t>
            </a:r>
            <a:endParaRPr lang="en-US" dirty="0"/>
          </a:p>
        </p:txBody>
      </p:sp>
      <p:sp>
        <p:nvSpPr>
          <p:cNvPr id="3" name="Content Placeholder 2"/>
          <p:cNvSpPr>
            <a:spLocks noGrp="1"/>
          </p:cNvSpPr>
          <p:nvPr>
            <p:ph idx="1"/>
          </p:nvPr>
        </p:nvSpPr>
        <p:spPr/>
        <p:txBody>
          <a:bodyPr/>
          <a:lstStyle/>
          <a:p>
            <a:r>
              <a:rPr lang="en-US" dirty="0" smtClean="0"/>
              <a:t>Clicking, targeting, and movement metrics quantify pointing performance</a:t>
            </a:r>
          </a:p>
          <a:p>
            <a:r>
              <a:rPr lang="en-US" dirty="0" smtClean="0"/>
              <a:t>Metrics drawn from previous laboratory evaluations of pointing data</a:t>
            </a:r>
          </a:p>
          <a:p>
            <a:pPr lvl="1">
              <a:buFont typeface="Arial"/>
              <a:buChar char="•"/>
            </a:pPr>
            <a:r>
              <a:rPr lang="en-US" dirty="0" smtClean="0"/>
              <a:t>ISO Ergonomic requirements for office work with visual display terminal 1998</a:t>
            </a:r>
          </a:p>
          <a:p>
            <a:pPr lvl="1">
              <a:buFont typeface="Arial"/>
              <a:buChar char="•"/>
            </a:pPr>
            <a:r>
              <a:rPr lang="en-US" dirty="0" smtClean="0"/>
              <a:t>Mackenzie </a:t>
            </a:r>
            <a:r>
              <a:rPr lang="en-US" i="1" dirty="0" smtClean="0"/>
              <a:t>et al. </a:t>
            </a:r>
            <a:r>
              <a:rPr lang="en-US" dirty="0" smtClean="0"/>
              <a:t>2001</a:t>
            </a:r>
          </a:p>
          <a:p>
            <a:pPr lvl="1">
              <a:buFont typeface="Arial"/>
              <a:buChar char="•"/>
            </a:pPr>
            <a:r>
              <a:rPr lang="en-US" dirty="0" smtClean="0"/>
              <a:t>Ketcham </a:t>
            </a:r>
            <a:r>
              <a:rPr lang="en-US" i="1" dirty="0" smtClean="0"/>
              <a:t>et al. </a:t>
            </a:r>
            <a:r>
              <a:rPr lang="en-US" dirty="0" smtClean="0"/>
              <a:t>2001</a:t>
            </a:r>
          </a:p>
          <a:p>
            <a:pPr lvl="1">
              <a:buFont typeface="Arial"/>
              <a:buChar char="•"/>
            </a:pPr>
            <a:r>
              <a:rPr lang="en-US" dirty="0" smtClean="0"/>
              <a:t>Keates </a:t>
            </a:r>
            <a:r>
              <a:rPr lang="en-US" i="1" dirty="0" smtClean="0"/>
              <a:t>et al. </a:t>
            </a:r>
            <a:r>
              <a:rPr lang="en-US" dirty="0" smtClean="0"/>
              <a:t>2002 and Keates </a:t>
            </a:r>
            <a:r>
              <a:rPr lang="en-US" i="1" dirty="0" smtClean="0"/>
              <a:t>et al.</a:t>
            </a:r>
            <a:r>
              <a:rPr lang="en-US" dirty="0" smtClean="0"/>
              <a:t> 2005</a:t>
            </a:r>
          </a:p>
          <a:p>
            <a:pPr lvl="1">
              <a:buFont typeface="Arial"/>
              <a:buChar char="•"/>
            </a:pPr>
            <a:r>
              <a:rPr lang="en-US" dirty="0" smtClean="0"/>
              <a:t>Trewin</a:t>
            </a:r>
            <a:r>
              <a:rPr lang="en-US" i="1" dirty="0" smtClean="0"/>
              <a:t> et al.</a:t>
            </a:r>
            <a:r>
              <a:rPr lang="en-US" dirty="0" smtClean="0"/>
              <a:t> 2006</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39432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pic>
        <p:nvPicPr>
          <p:cNvPr id="7" name="Picture 6" descr="Slip-click.pdf"/>
          <p:cNvPicPr>
            <a:picLocks noChangeAspect="1"/>
          </p:cNvPicPr>
          <p:nvPr/>
        </p:nvPicPr>
        <p:blipFill>
          <a:blip r:embed="rId4"/>
          <a:stretch>
            <a:fillRect/>
          </a:stretch>
        </p:blipFill>
        <p:spPr>
          <a:xfrm>
            <a:off x="6184900" y="1235075"/>
            <a:ext cx="2438400" cy="1665575"/>
          </a:xfrm>
          <a:prstGeom prst="rect">
            <a:avLst/>
          </a:prstGeom>
        </p:spPr>
      </p:pic>
    </p:spTree>
    <p:extLst>
      <p:ext uri="{BB962C8B-B14F-4D97-AF65-F5344CB8AC3E}">
        <p14:creationId xmlns:p14="http://schemas.microsoft.com/office/powerpoint/2010/main" val="40662769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Movement: Efficiency</a:t>
            </a:r>
            <a:endParaRPr lang="en-US" dirty="0"/>
          </a:p>
        </p:txBody>
      </p:sp>
      <p:sp>
        <p:nvSpPr>
          <p:cNvPr id="3" name="Content Placeholder 2"/>
          <p:cNvSpPr>
            <a:spLocks noGrp="1"/>
          </p:cNvSpPr>
          <p:nvPr>
            <p:ph idx="1"/>
          </p:nvPr>
        </p:nvSpPr>
        <p:spPr>
          <a:xfrm>
            <a:off x="1258888" y="1268413"/>
            <a:ext cx="7885112" cy="4968875"/>
          </a:xfrm>
        </p:spPr>
        <p:txBody>
          <a:bodyPr/>
          <a:lstStyle/>
          <a:p>
            <a:r>
              <a:rPr lang="en-US" dirty="0" smtClean="0"/>
              <a:t>Was the movement efficient?</a:t>
            </a:r>
          </a:p>
          <a:p>
            <a:pPr lvl="1">
              <a:buFont typeface="Arial"/>
              <a:buChar char="•"/>
            </a:pPr>
            <a:r>
              <a:rPr lang="en-US" dirty="0" smtClean="0"/>
              <a:t>Excess distance travelled [Keates </a:t>
            </a:r>
            <a:r>
              <a:rPr lang="en-US" i="1" dirty="0" smtClean="0"/>
              <a:t>et al. </a:t>
            </a:r>
            <a:r>
              <a:rPr lang="en-US" dirty="0" smtClean="0"/>
              <a:t>2002]</a:t>
            </a:r>
          </a:p>
          <a:p>
            <a:pPr lvl="1">
              <a:buFont typeface="Arial"/>
              <a:buChar char="•"/>
            </a:pPr>
            <a:r>
              <a:rPr lang="en-US" dirty="0" smtClean="0"/>
              <a:t>Count direction changes [MacKenzie </a:t>
            </a:r>
            <a:r>
              <a:rPr lang="en-US" i="1" dirty="0" smtClean="0"/>
              <a:t>et al. </a:t>
            </a:r>
            <a:r>
              <a:rPr lang="en-US" dirty="0" smtClean="0"/>
              <a:t>2001]</a:t>
            </a:r>
            <a:endParaRPr lang="en-US" dirty="0"/>
          </a:p>
        </p:txBody>
      </p:sp>
      <p:pic>
        <p:nvPicPr>
          <p:cNvPr id="6" name="Picture 5" descr="Sporadic-movement.pdf"/>
          <p:cNvPicPr>
            <a:picLocks noChangeAspect="1"/>
          </p:cNvPicPr>
          <p:nvPr/>
        </p:nvPicPr>
        <p:blipFill>
          <a:blip r:embed="rId3"/>
          <a:stretch>
            <a:fillRect/>
          </a:stretch>
        </p:blipFill>
        <p:spPr>
          <a:xfrm>
            <a:off x="5168901" y="3377284"/>
            <a:ext cx="3365499" cy="1880516"/>
          </a:xfrm>
          <a:prstGeom prst="rect">
            <a:avLst/>
          </a:prstGeom>
        </p:spPr>
      </p:pic>
      <p:sp>
        <p:nvSpPr>
          <p:cNvPr id="10" name="TextBox 9"/>
          <p:cNvSpPr txBox="1"/>
          <p:nvPr/>
        </p:nvSpPr>
        <p:spPr>
          <a:xfrm>
            <a:off x="4068186" y="3962400"/>
            <a:ext cx="872115" cy="461665"/>
          </a:xfrm>
          <a:prstGeom prst="rect">
            <a:avLst/>
          </a:prstGeom>
          <a:noFill/>
        </p:spPr>
        <p:txBody>
          <a:bodyPr wrap="square" rtlCol="0">
            <a:spAutoFit/>
          </a:bodyPr>
          <a:lstStyle/>
          <a:p>
            <a:r>
              <a:rPr lang="en-US" sz="2400" b="1" dirty="0" smtClean="0"/>
              <a:t>VS</a:t>
            </a:r>
            <a:endParaRPr lang="en-US" sz="2400" b="1" dirty="0"/>
          </a:p>
        </p:txBody>
      </p:sp>
      <p:sp>
        <p:nvSpPr>
          <p:cNvPr id="7" name="Rectangle 8"/>
          <p:cNvSpPr>
            <a:spLocks noChangeArrowheads="1"/>
          </p:cNvSpPr>
          <p:nvPr/>
        </p:nvSpPr>
        <p:spPr bwMode="auto">
          <a:xfrm>
            <a:off x="6934200" y="-304800"/>
            <a:ext cx="2514600" cy="838200"/>
          </a:xfrm>
          <a:prstGeom prst="rect">
            <a:avLst/>
          </a:prstGeom>
          <a:noFill/>
          <a:ln w="9525">
            <a:noFill/>
            <a:miter lim="800000"/>
            <a:headEnd/>
            <a:tailEnd/>
          </a:ln>
        </p:spPr>
        <p:txBody>
          <a:bodyPr anchor="b">
            <a:prstTxWarp prst="textNoShape">
              <a:avLst/>
            </a:prstTxWarp>
          </a:bodyPr>
          <a:lstStyle/>
          <a:p>
            <a:pPr marL="342900" indent="-342900">
              <a:spcBef>
                <a:spcPct val="20000"/>
              </a:spcBef>
              <a:buClr>
                <a:srgbClr val="445984"/>
              </a:buClr>
              <a:buFont typeface="Wingdings" pitchFamily="-112" charset="2"/>
              <a:buNone/>
            </a:pPr>
            <a:r>
              <a:rPr lang="en-US" sz="2200" b="1" dirty="0" smtClean="0">
                <a:solidFill>
                  <a:srgbClr val="000000"/>
                </a:solidFill>
              </a:rPr>
              <a:t>[ASSETS 2008]</a:t>
            </a:r>
            <a:endParaRPr lang="en-US" sz="2200" b="1" dirty="0">
              <a:solidFill>
                <a:srgbClr val="000000"/>
              </a:solidFill>
            </a:endParaRPr>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1066800" y="3414302"/>
            <a:ext cx="3223109" cy="1919698"/>
          </a:xfrm>
          <a:prstGeom prst="rect">
            <a:avLst/>
          </a:prstGeom>
        </p:spPr>
      </p:pic>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577885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Movement: Direction Changes</a:t>
            </a:r>
            <a:endParaRPr lang="en-US" dirty="0"/>
          </a:p>
        </p:txBody>
      </p:sp>
      <p:pic>
        <p:nvPicPr>
          <p:cNvPr id="5" name="Picture 4" descr="ychange-click-double.tif"/>
          <p:cNvPicPr/>
          <p:nvPr/>
        </p:nvPicPr>
        <p:blipFill>
          <a:blip r:embed="rId3">
            <a:clrChange>
              <a:clrFrom>
                <a:srgbClr val="FFFFFF"/>
              </a:clrFrom>
              <a:clrTo>
                <a:srgbClr val="FFFFFF">
                  <a:alpha val="0"/>
                </a:srgbClr>
              </a:clrTo>
            </a:clrChange>
          </a:blip>
          <a:stretch>
            <a:fillRect/>
          </a:stretch>
        </p:blipFill>
        <p:spPr>
          <a:xfrm>
            <a:off x="0" y="3505200"/>
            <a:ext cx="9144000" cy="2514600"/>
          </a:xfrm>
          <a:prstGeom prst="rect">
            <a:avLst/>
          </a:prstGeom>
        </p:spPr>
      </p:pic>
      <p:pic>
        <p:nvPicPr>
          <p:cNvPr id="6" name="Picture 5" descr="xchange-click-double.tif"/>
          <p:cNvPicPr/>
          <p:nvPr/>
        </p:nvPicPr>
        <p:blipFill>
          <a:blip r:embed="rId4"/>
          <a:stretch>
            <a:fillRect/>
          </a:stretch>
        </p:blipFill>
        <p:spPr>
          <a:xfrm>
            <a:off x="0" y="1044575"/>
            <a:ext cx="9144000" cy="2460625"/>
          </a:xfrm>
          <a:prstGeom prst="rect">
            <a:avLst/>
          </a:prstGeom>
        </p:spPr>
      </p:pic>
      <p:sp>
        <p:nvSpPr>
          <p:cNvPr id="11" name="Rectangle 8"/>
          <p:cNvSpPr>
            <a:spLocks noChangeArrowheads="1"/>
          </p:cNvSpPr>
          <p:nvPr/>
        </p:nvSpPr>
        <p:spPr bwMode="auto">
          <a:xfrm>
            <a:off x="6934200" y="-304800"/>
            <a:ext cx="2514600" cy="838200"/>
          </a:xfrm>
          <a:prstGeom prst="rect">
            <a:avLst/>
          </a:prstGeom>
          <a:noFill/>
          <a:ln w="9525">
            <a:noFill/>
            <a:miter lim="800000"/>
            <a:headEnd/>
            <a:tailEnd/>
          </a:ln>
        </p:spPr>
        <p:txBody>
          <a:bodyPr anchor="b">
            <a:prstTxWarp prst="textNoShape">
              <a:avLst/>
            </a:prstTxWarp>
          </a:bodyPr>
          <a:lstStyle/>
          <a:p>
            <a:pPr marL="342900" indent="-342900">
              <a:spcBef>
                <a:spcPct val="20000"/>
              </a:spcBef>
              <a:buClr>
                <a:srgbClr val="445984"/>
              </a:buClr>
              <a:buFont typeface="Wingdings" pitchFamily="-112" charset="2"/>
              <a:buNone/>
            </a:pPr>
            <a:r>
              <a:rPr lang="en-US" sz="2200" b="1" dirty="0" smtClean="0">
                <a:solidFill>
                  <a:srgbClr val="000000"/>
                </a:solidFill>
              </a:rPr>
              <a:t>[ASSETS 2008]</a:t>
            </a:r>
            <a:endParaRPr lang="en-US" sz="2200" b="1" dirty="0">
              <a:solidFill>
                <a:srgbClr val="000000"/>
              </a:solidFill>
            </a:endParaRP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3081071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Difficulty of Selected Targets</a:t>
            </a:r>
            <a:endParaRPr lang="en-US" dirty="0"/>
          </a:p>
        </p:txBody>
      </p:sp>
      <p:sp>
        <p:nvSpPr>
          <p:cNvPr id="3" name="Content Placeholder 2"/>
          <p:cNvSpPr>
            <a:spLocks noGrp="1"/>
          </p:cNvSpPr>
          <p:nvPr>
            <p:ph idx="1"/>
          </p:nvPr>
        </p:nvSpPr>
        <p:spPr>
          <a:xfrm>
            <a:off x="1128943" y="1179909"/>
            <a:ext cx="7048804" cy="4379976"/>
          </a:xfrm>
        </p:spPr>
        <p:txBody>
          <a:bodyPr/>
          <a:lstStyle/>
          <a:p>
            <a:r>
              <a:rPr lang="en-US" dirty="0" smtClean="0"/>
              <a:t>Index of Difficulty (ID) in Internet and Microsoft Office use [MacKenzie and Buxton 1992]</a:t>
            </a:r>
          </a:p>
          <a:p>
            <a:endParaRPr lang="en-US" dirty="0" smtClean="0"/>
          </a:p>
        </p:txBody>
      </p:sp>
      <p:pic>
        <p:nvPicPr>
          <p:cNvPr id="4" name="Picture 3"/>
          <p:cNvPicPr/>
          <p:nvPr/>
        </p:nvPicPr>
        <p:blipFill>
          <a:blip r:embed="rId3"/>
          <a:srcRect/>
          <a:stretch>
            <a:fillRect/>
          </a:stretch>
        </p:blipFill>
        <p:spPr bwMode="auto">
          <a:xfrm>
            <a:off x="1855363" y="2676578"/>
            <a:ext cx="5675356" cy="865823"/>
          </a:xfrm>
          <a:prstGeom prst="rect">
            <a:avLst/>
          </a:prstGeom>
          <a:noFill/>
          <a:ln w="9525">
            <a:noFill/>
            <a:miter lim="800000"/>
            <a:headEnd/>
            <a:tailEnd/>
          </a:ln>
        </p:spPr>
      </p:pic>
      <p:pic>
        <p:nvPicPr>
          <p:cNvPr id="9" name="Picture 8"/>
          <p:cNvPicPr>
            <a:picLocks noChangeAspect="1"/>
          </p:cNvPicPr>
          <p:nvPr/>
        </p:nvPicPr>
        <p:blipFill>
          <a:blip r:embed="rId4"/>
          <a:stretch>
            <a:fillRect/>
          </a:stretch>
        </p:blipFill>
        <p:spPr>
          <a:xfrm>
            <a:off x="76200" y="249453"/>
            <a:ext cx="1092200" cy="795122"/>
          </a:xfrm>
          <a:prstGeom prst="rect">
            <a:avLst/>
          </a:prstGeom>
        </p:spPr>
      </p:pic>
      <p:grpSp>
        <p:nvGrpSpPr>
          <p:cNvPr id="14" name="Group 13"/>
          <p:cNvGrpSpPr/>
          <p:nvPr/>
        </p:nvGrpSpPr>
        <p:grpSpPr>
          <a:xfrm>
            <a:off x="1427797" y="3832098"/>
            <a:ext cx="1797685" cy="2458802"/>
            <a:chOff x="1427797" y="3713954"/>
            <a:chExt cx="1797685" cy="2458802"/>
          </a:xfrm>
        </p:grpSpPr>
        <p:pic>
          <p:nvPicPr>
            <p:cNvPr id="6" name="Picture 5"/>
            <p:cNvPicPr/>
            <p:nvPr/>
          </p:nvPicPr>
          <p:blipFill>
            <a:blip r:embed="rId5"/>
            <a:srcRect l="6636" r="6636"/>
            <a:stretch>
              <a:fillRect/>
            </a:stretch>
          </p:blipFill>
          <p:spPr bwMode="auto">
            <a:xfrm>
              <a:off x="1427797" y="3713954"/>
              <a:ext cx="1797685" cy="1962150"/>
            </a:xfrm>
            <a:prstGeom prst="rect">
              <a:avLst/>
            </a:prstGeom>
            <a:noFill/>
            <a:ln w="9525">
              <a:noFill/>
              <a:miter lim="800000"/>
              <a:headEnd/>
              <a:tailEnd/>
            </a:ln>
          </p:spPr>
        </p:pic>
        <p:sp>
          <p:nvSpPr>
            <p:cNvPr id="11" name="TextBox 10"/>
            <p:cNvSpPr txBox="1"/>
            <p:nvPr/>
          </p:nvSpPr>
          <p:spPr>
            <a:xfrm>
              <a:off x="1775403" y="5803424"/>
              <a:ext cx="659493" cy="369332"/>
            </a:xfrm>
            <a:prstGeom prst="rect">
              <a:avLst/>
            </a:prstGeom>
            <a:noFill/>
          </p:spPr>
          <p:txBody>
            <a:bodyPr wrap="none" rtlCol="0">
              <a:spAutoFit/>
            </a:bodyPr>
            <a:lstStyle/>
            <a:p>
              <a:r>
                <a:rPr lang="en-US" dirty="0" smtClean="0"/>
                <a:t>Able</a:t>
              </a:r>
              <a:endParaRPr lang="en-US" dirty="0"/>
            </a:p>
          </p:txBody>
        </p:sp>
      </p:grpSp>
      <p:grpSp>
        <p:nvGrpSpPr>
          <p:cNvPr id="15" name="Group 14"/>
          <p:cNvGrpSpPr/>
          <p:nvPr/>
        </p:nvGrpSpPr>
        <p:grpSpPr>
          <a:xfrm>
            <a:off x="3642042" y="3832098"/>
            <a:ext cx="1859915" cy="2458802"/>
            <a:chOff x="3654742" y="3713954"/>
            <a:chExt cx="1859915" cy="2458802"/>
          </a:xfrm>
        </p:grpSpPr>
        <p:pic>
          <p:nvPicPr>
            <p:cNvPr id="7" name="Picture 6"/>
            <p:cNvPicPr/>
            <p:nvPr/>
          </p:nvPicPr>
          <p:blipFill>
            <a:blip r:embed="rId6"/>
            <a:srcRect r="6857"/>
            <a:stretch>
              <a:fillRect/>
            </a:stretch>
          </p:blipFill>
          <p:spPr bwMode="auto">
            <a:xfrm>
              <a:off x="3654742" y="3713954"/>
              <a:ext cx="1859915" cy="1962150"/>
            </a:xfrm>
            <a:prstGeom prst="rect">
              <a:avLst/>
            </a:prstGeom>
            <a:noFill/>
            <a:ln w="9525">
              <a:noFill/>
              <a:miter lim="800000"/>
              <a:headEnd/>
              <a:tailEnd/>
            </a:ln>
          </p:spPr>
        </p:pic>
        <p:sp>
          <p:nvSpPr>
            <p:cNvPr id="12" name="TextBox 11"/>
            <p:cNvSpPr txBox="1"/>
            <p:nvPr/>
          </p:nvSpPr>
          <p:spPr>
            <a:xfrm>
              <a:off x="3921372" y="5803424"/>
              <a:ext cx="1326655" cy="369332"/>
            </a:xfrm>
            <a:prstGeom prst="rect">
              <a:avLst/>
            </a:prstGeom>
            <a:noFill/>
          </p:spPr>
          <p:txBody>
            <a:bodyPr wrap="none" rtlCol="0">
              <a:spAutoFit/>
            </a:bodyPr>
            <a:lstStyle/>
            <a:p>
              <a:r>
                <a:rPr lang="en-US" dirty="0" smtClean="0"/>
                <a:t>Older Adult</a:t>
              </a:r>
              <a:endParaRPr lang="en-US" dirty="0"/>
            </a:p>
          </p:txBody>
        </p:sp>
      </p:grpSp>
      <p:grpSp>
        <p:nvGrpSpPr>
          <p:cNvPr id="16" name="Group 15"/>
          <p:cNvGrpSpPr/>
          <p:nvPr/>
        </p:nvGrpSpPr>
        <p:grpSpPr>
          <a:xfrm>
            <a:off x="5918517" y="3832098"/>
            <a:ext cx="1797685" cy="2458802"/>
            <a:chOff x="5918517" y="3713954"/>
            <a:chExt cx="1797685" cy="2458802"/>
          </a:xfrm>
        </p:grpSpPr>
        <p:pic>
          <p:nvPicPr>
            <p:cNvPr id="8" name="Picture 7"/>
            <p:cNvPicPr/>
            <p:nvPr/>
          </p:nvPicPr>
          <p:blipFill>
            <a:blip r:embed="rId7"/>
            <a:srcRect r="7094"/>
            <a:stretch>
              <a:fillRect/>
            </a:stretch>
          </p:blipFill>
          <p:spPr bwMode="auto">
            <a:xfrm>
              <a:off x="5918517" y="3713954"/>
              <a:ext cx="1797685" cy="1962150"/>
            </a:xfrm>
            <a:prstGeom prst="rect">
              <a:avLst/>
            </a:prstGeom>
            <a:noFill/>
            <a:ln w="9525">
              <a:noFill/>
              <a:miter lim="800000"/>
              <a:headEnd/>
              <a:tailEnd/>
            </a:ln>
          </p:spPr>
        </p:pic>
        <p:sp>
          <p:nvSpPr>
            <p:cNvPr id="13" name="TextBox 12"/>
            <p:cNvSpPr txBox="1"/>
            <p:nvPr/>
          </p:nvSpPr>
          <p:spPr>
            <a:xfrm>
              <a:off x="5948897" y="5803424"/>
              <a:ext cx="1736924" cy="369332"/>
            </a:xfrm>
            <a:prstGeom prst="rect">
              <a:avLst/>
            </a:prstGeom>
            <a:noFill/>
          </p:spPr>
          <p:txBody>
            <a:bodyPr wrap="none" rtlCol="0">
              <a:spAutoFit/>
            </a:bodyPr>
            <a:lstStyle/>
            <a:p>
              <a:r>
                <a:rPr lang="en-US" dirty="0" smtClean="0"/>
                <a:t>Motor Impaired</a:t>
              </a:r>
              <a:endParaRPr lang="en-US" dirty="0"/>
            </a:p>
          </p:txBody>
        </p:sp>
      </p:grpSp>
      <p:sp>
        <p:nvSpPr>
          <p:cNvPr id="5" name="Date Placeholder 4"/>
          <p:cNvSpPr>
            <a:spLocks noGrp="1"/>
          </p:cNvSpPr>
          <p:nvPr>
            <p:ph type="dt" sz="half" idx="10"/>
          </p:nvPr>
        </p:nvSpPr>
        <p:spPr/>
        <p:txBody>
          <a:bodyPr/>
          <a:lstStyle/>
          <a:p>
            <a:r>
              <a:rPr lang="x-none" smtClean="0"/>
              <a:t>1/13/16</a:t>
            </a:r>
            <a:endParaRPr lang="en-US"/>
          </a:p>
        </p:txBody>
      </p:sp>
      <p:sp>
        <p:nvSpPr>
          <p:cNvPr id="10" name="Footer Placeholder 9"/>
          <p:cNvSpPr>
            <a:spLocks noGrp="1"/>
          </p:cNvSpPr>
          <p:nvPr>
            <p:ph type="ftr" sz="quarter" idx="11"/>
          </p:nvPr>
        </p:nvSpPr>
        <p:spPr/>
        <p:txBody>
          <a:bodyPr/>
          <a:lstStyle/>
          <a:p>
            <a:r>
              <a:rPr lang="en-US" smtClean="0"/>
              <a:t>(c) Jennifer Mankoff, HCII, CMU</a:t>
            </a:r>
            <a:endParaRPr lang="en-US" dirty="0"/>
          </a:p>
        </p:txBody>
      </p:sp>
      <p:sp>
        <p:nvSpPr>
          <p:cNvPr id="17" name="Slide Number Placeholder 16"/>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23857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your profile</a:t>
            </a:r>
            <a:endParaRPr lang="en-US" dirty="0"/>
          </a:p>
        </p:txBody>
      </p:sp>
      <p:pic>
        <p:nvPicPr>
          <p:cNvPr id="7" name="Content Placeholder 6"/>
          <p:cNvPicPr>
            <a:picLocks noGrp="1" noChangeAspect="1"/>
          </p:cNvPicPr>
          <p:nvPr>
            <p:ph idx="1"/>
          </p:nvPr>
        </p:nvPicPr>
        <p:blipFill rotWithShape="1">
          <a:blip r:embed="rId3">
            <a:clrChange>
              <a:clrFrom>
                <a:srgbClr val="FFFFFF"/>
              </a:clrFrom>
              <a:clrTo>
                <a:srgbClr val="FFFFFF">
                  <a:alpha val="0"/>
                </a:srgbClr>
              </a:clrTo>
            </a:clrChange>
          </a:blip>
          <a:srcRect l="-42270" r="-42270" b="43221"/>
          <a:stretch/>
        </p:blipFill>
        <p:spPr>
          <a:xfrm>
            <a:off x="-2691303" y="1518742"/>
            <a:ext cx="10743826" cy="4941944"/>
          </a:xfrm>
        </p:spPr>
      </p:pic>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
        <p:nvSpPr>
          <p:cNvPr id="8" name="TextBox 7"/>
          <p:cNvSpPr txBox="1"/>
          <p:nvPr/>
        </p:nvSpPr>
        <p:spPr>
          <a:xfrm>
            <a:off x="5666993" y="1081782"/>
            <a:ext cx="3367065" cy="5632312"/>
          </a:xfrm>
          <a:prstGeom prst="rect">
            <a:avLst/>
          </a:prstGeom>
          <a:noFill/>
        </p:spPr>
        <p:txBody>
          <a:bodyPr wrap="none" rtlCol="0">
            <a:spAutoFit/>
          </a:bodyPr>
          <a:lstStyle/>
          <a:p>
            <a:r>
              <a:rPr lang="en-US" dirty="0" smtClean="0"/>
              <a:t>Majors:</a:t>
            </a:r>
          </a:p>
          <a:p>
            <a:r>
              <a:rPr lang="en-US" dirty="0" smtClean="0"/>
              <a:t>	linguistics</a:t>
            </a:r>
          </a:p>
          <a:p>
            <a:r>
              <a:rPr lang="en-US" dirty="0" smtClean="0"/>
              <a:t>	</a:t>
            </a:r>
            <a:r>
              <a:rPr lang="en-US" dirty="0" err="1" smtClean="0"/>
              <a:t>hci</a:t>
            </a:r>
            <a:r>
              <a:rPr lang="en-US" dirty="0" smtClean="0"/>
              <a:t> II</a:t>
            </a:r>
          </a:p>
          <a:p>
            <a:r>
              <a:rPr lang="en-US" dirty="0"/>
              <a:t>	</a:t>
            </a:r>
            <a:r>
              <a:rPr lang="en-US" dirty="0" smtClean="0"/>
              <a:t>computer science II</a:t>
            </a:r>
          </a:p>
          <a:p>
            <a:r>
              <a:rPr lang="en-US" dirty="0"/>
              <a:t>	</a:t>
            </a:r>
            <a:r>
              <a:rPr lang="en-US" dirty="0" smtClean="0"/>
              <a:t>educational technology II</a:t>
            </a:r>
          </a:p>
          <a:p>
            <a:r>
              <a:rPr lang="en-US" dirty="0"/>
              <a:t>	</a:t>
            </a:r>
            <a:r>
              <a:rPr lang="en-US" dirty="0" smtClean="0"/>
              <a:t>business	</a:t>
            </a:r>
          </a:p>
          <a:p>
            <a:r>
              <a:rPr lang="en-US" dirty="0"/>
              <a:t>	</a:t>
            </a:r>
            <a:r>
              <a:rPr lang="en-US" dirty="0" smtClean="0"/>
              <a:t>information systems IIIIIII</a:t>
            </a:r>
          </a:p>
          <a:p>
            <a:r>
              <a:rPr lang="en-US" dirty="0"/>
              <a:t>	</a:t>
            </a:r>
            <a:r>
              <a:rPr lang="en-US" dirty="0" smtClean="0"/>
              <a:t>computational data science</a:t>
            </a:r>
          </a:p>
          <a:p>
            <a:r>
              <a:rPr lang="en-US" dirty="0"/>
              <a:t>	</a:t>
            </a:r>
            <a:r>
              <a:rPr lang="en-US" dirty="0" smtClean="0"/>
              <a:t>interaction design</a:t>
            </a:r>
          </a:p>
          <a:p>
            <a:r>
              <a:rPr lang="en-US" dirty="0"/>
              <a:t>	</a:t>
            </a:r>
            <a:r>
              <a:rPr lang="en-US" dirty="0" smtClean="0"/>
              <a:t>public policy &amp; data analytics</a:t>
            </a:r>
          </a:p>
          <a:p>
            <a:r>
              <a:rPr lang="en-US" dirty="0"/>
              <a:t>	</a:t>
            </a:r>
            <a:r>
              <a:rPr lang="en-US" dirty="0" smtClean="0"/>
              <a:t>communication design</a:t>
            </a:r>
          </a:p>
          <a:p>
            <a:r>
              <a:rPr lang="en-US" dirty="0"/>
              <a:t>	</a:t>
            </a:r>
            <a:r>
              <a:rPr lang="en-US" dirty="0" smtClean="0"/>
              <a:t>SEI</a:t>
            </a:r>
          </a:p>
          <a:p>
            <a:r>
              <a:rPr lang="en-US" dirty="0" smtClean="0"/>
              <a:t/>
            </a:r>
            <a:br>
              <a:rPr lang="en-US" dirty="0" smtClean="0"/>
            </a:br>
            <a:r>
              <a:rPr lang="en-US" dirty="0" smtClean="0"/>
              <a:t>Some interesting past projects:</a:t>
            </a:r>
          </a:p>
          <a:p>
            <a:r>
              <a:rPr lang="en-US" dirty="0"/>
              <a:t>	b</a:t>
            </a:r>
            <a:r>
              <a:rPr lang="en-US" dirty="0" smtClean="0"/>
              <a:t>aseball analytics</a:t>
            </a:r>
          </a:p>
          <a:p>
            <a:r>
              <a:rPr lang="en-US" dirty="0"/>
              <a:t>	s</a:t>
            </a:r>
            <a:r>
              <a:rPr lang="en-US" dirty="0" smtClean="0"/>
              <a:t>tudent emotion via tool use</a:t>
            </a:r>
          </a:p>
          <a:p>
            <a:r>
              <a:rPr lang="en-US" dirty="0"/>
              <a:t>	</a:t>
            </a:r>
            <a:r>
              <a:rPr lang="en-US" dirty="0" smtClean="0"/>
              <a:t>public transit usage</a:t>
            </a:r>
          </a:p>
          <a:p>
            <a:r>
              <a:rPr lang="en-US" dirty="0"/>
              <a:t>	</a:t>
            </a:r>
            <a:r>
              <a:rPr lang="en-US" dirty="0" smtClean="0"/>
              <a:t>communicable disease</a:t>
            </a:r>
          </a:p>
          <a:p>
            <a:r>
              <a:rPr lang="en-US" dirty="0"/>
              <a:t>	</a:t>
            </a:r>
            <a:r>
              <a:rPr lang="en-US" dirty="0" smtClean="0"/>
              <a:t>…</a:t>
            </a:r>
          </a:p>
          <a:p>
            <a:r>
              <a:rPr lang="en-US" dirty="0"/>
              <a:t>	</a:t>
            </a:r>
          </a:p>
        </p:txBody>
      </p:sp>
    </p:spTree>
    <p:extLst>
      <p:ext uri="{BB962C8B-B14F-4D97-AF65-F5344CB8AC3E}">
        <p14:creationId xmlns:p14="http://schemas.microsoft.com/office/powerpoint/2010/main" val="1147929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Velocity</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a:xfrm>
            <a:off x="954132" y="1646987"/>
            <a:ext cx="8061951" cy="2033575"/>
          </a:xfrm>
        </p:spPr>
        <p:txBody>
          <a:bodyPr/>
          <a:lstStyle/>
          <a:p>
            <a:pPr marL="0" lvl="1"/>
            <a:r>
              <a:rPr lang="en-US" sz="2800" smtClean="0">
                <a:solidFill>
                  <a:schemeClr val="tx2"/>
                </a:solidFill>
              </a:rPr>
              <a:t>(c) Jennifer Mankoff, HCII, CMU</a:t>
            </a:r>
            <a:endParaRPr lang="en-US" dirty="0">
              <a:solidFill>
                <a:schemeClr val="tx2"/>
              </a:solidFill>
            </a:endParaRPr>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pic>
        <p:nvPicPr>
          <p:cNvPr id="7" name="Content Placeholder 6"/>
          <p:cNvPicPr>
            <a:picLocks noGrp="1" noChangeAspect="1"/>
          </p:cNvPicPr>
          <p:nvPr>
            <p:ph idx="1"/>
          </p:nvPr>
        </p:nvPicPr>
        <p:blipFill>
          <a:blip r:embed="rId3"/>
          <a:srcRect t="-36734" b="-36734"/>
          <a:stretch>
            <a:fillRect/>
          </a:stretch>
        </p:blipFill>
        <p:spPr>
          <a:xfrm>
            <a:off x="1128943" y="2858781"/>
            <a:ext cx="7048804" cy="4379976"/>
          </a:xfrm>
        </p:spPr>
      </p:pic>
    </p:spTree>
    <p:extLst>
      <p:ext uri="{BB962C8B-B14F-4D97-AF65-F5344CB8AC3E}">
        <p14:creationId xmlns:p14="http://schemas.microsoft.com/office/powerpoint/2010/main" val="40506521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3"/>
          <a:srcRect t="-37269" b="-37269"/>
          <a:stretch>
            <a:fillRect/>
          </a:stretch>
        </p:blipFill>
        <p:spPr/>
      </p:pic>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pic>
        <p:nvPicPr>
          <p:cNvPr id="10" name="Picture 9"/>
          <p:cNvPicPr/>
          <p:nvPr/>
        </p:nvPicPr>
        <p:blipFill>
          <a:blip r:embed="rId4"/>
          <a:srcRect/>
          <a:stretch>
            <a:fillRect/>
          </a:stretch>
        </p:blipFill>
        <p:spPr bwMode="auto">
          <a:xfrm>
            <a:off x="1128943" y="1468053"/>
            <a:ext cx="2894821" cy="879770"/>
          </a:xfrm>
          <a:prstGeom prst="rect">
            <a:avLst/>
          </a:prstGeom>
          <a:noFill/>
          <a:ln w="9525">
            <a:noFill/>
            <a:miter lim="800000"/>
            <a:headEnd/>
            <a:tailEnd/>
          </a:ln>
        </p:spPr>
      </p:pic>
    </p:spTree>
    <p:extLst>
      <p:ext uri="{BB962C8B-B14F-4D97-AF65-F5344CB8AC3E}">
        <p14:creationId xmlns:p14="http://schemas.microsoft.com/office/powerpoint/2010/main" val="10716274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Laptop Findings</a:t>
            </a:r>
            <a:endParaRPr lang="en-US" dirty="0"/>
          </a:p>
        </p:txBody>
      </p:sp>
      <p:sp>
        <p:nvSpPr>
          <p:cNvPr id="3" name="Content Placeholder 2"/>
          <p:cNvSpPr>
            <a:spLocks noGrp="1"/>
          </p:cNvSpPr>
          <p:nvPr>
            <p:ph idx="1"/>
          </p:nvPr>
        </p:nvSpPr>
        <p:spPr/>
        <p:txBody>
          <a:bodyPr/>
          <a:lstStyle/>
          <a:p>
            <a:r>
              <a:rPr lang="en-US" dirty="0" smtClean="0"/>
              <a:t>Motor impaired had “lowest” performance and able bodied had “highest” performance </a:t>
            </a:r>
          </a:p>
          <a:p>
            <a:pPr lvl="1">
              <a:buFont typeface="Arial"/>
              <a:buChar char="•"/>
            </a:pPr>
            <a:r>
              <a:rPr lang="en-US" dirty="0" smtClean="0"/>
              <a:t>Slipping frequency, click duration, X and Y direction changes (by ID), velocity and peak velocity</a:t>
            </a:r>
          </a:p>
          <a:p>
            <a:pPr lvl="1">
              <a:buFont typeface="Arial"/>
              <a:buChar char="•"/>
            </a:pPr>
            <a:endParaRPr lang="en-US" dirty="0" smtClean="0"/>
          </a:p>
          <a:p>
            <a:r>
              <a:rPr lang="en-US" dirty="0" smtClean="0"/>
              <a:t>Games popular for older adults and motor impaired participants</a:t>
            </a:r>
          </a:p>
          <a:p>
            <a:pPr lvl="1">
              <a:buFont typeface="Arial"/>
              <a:buChar char="•"/>
            </a:pPr>
            <a:r>
              <a:rPr lang="en-US" dirty="0" smtClean="0"/>
              <a:t>These participants had shorter click duration and higher velocity and peak velocity during games than other tasks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Tree>
    <p:extLst>
      <p:ext uri="{BB962C8B-B14F-4D97-AF65-F5344CB8AC3E}">
        <p14:creationId xmlns:p14="http://schemas.microsoft.com/office/powerpoint/2010/main" val="384762386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6" name="Rectangle 15"/>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10803581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53372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5228276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258888" y="333375"/>
            <a:ext cx="7885112" cy="711200"/>
          </a:xfrm>
        </p:spPr>
        <p:txBody>
          <a:bodyPr/>
          <a:lstStyle/>
          <a:p>
            <a:pPr eaLnBrk="1" hangingPunct="1"/>
            <a:r>
              <a:rPr lang="en-US" dirty="0" smtClean="0">
                <a:ea typeface="ヒラギノ角ゴ Pro W3" pitchFamily="-112" charset="-128"/>
                <a:cs typeface="ヒラギノ角ゴ Pro W3" pitchFamily="-112" charset="-128"/>
              </a:rPr>
              <a:t>Predicting Demographics</a:t>
            </a:r>
            <a:endParaRPr lang="en-US" dirty="0">
              <a:ea typeface="ヒラギノ角ゴ Pro W3" pitchFamily="-112" charset="-128"/>
              <a:cs typeface="ヒラギノ角ゴ Pro W3" pitchFamily="-112" charset="-128"/>
            </a:endParaRPr>
          </a:p>
        </p:txBody>
      </p:sp>
      <p:sp>
        <p:nvSpPr>
          <p:cNvPr id="51203" name="Rectangle 3"/>
          <p:cNvSpPr>
            <a:spLocks noGrp="1" noChangeArrowheads="1"/>
          </p:cNvSpPr>
          <p:nvPr>
            <p:ph type="body" idx="1"/>
          </p:nvPr>
        </p:nvSpPr>
        <p:spPr>
          <a:xfrm>
            <a:off x="1258887" y="1268413"/>
            <a:ext cx="7540816" cy="4968875"/>
          </a:xfrm>
        </p:spPr>
        <p:txBody>
          <a:bodyPr/>
          <a:lstStyle/>
          <a:p>
            <a:pPr marL="0" indent="0"/>
            <a:r>
              <a:rPr lang="en-US" sz="2400" dirty="0" smtClean="0">
                <a:ea typeface="ヒラギノ角ゴ Pro W3" pitchFamily="-112" charset="-128"/>
                <a:cs typeface="ヒラギノ角ゴ Pro W3" pitchFamily="-112" charset="-128"/>
              </a:rPr>
              <a:t>Predictions using single session of laboratory data</a:t>
            </a:r>
          </a:p>
          <a:p>
            <a:pPr marL="0" indent="0"/>
            <a:r>
              <a:rPr lang="en-US" sz="2400" dirty="0" smtClean="0">
                <a:ea typeface="ヒラギノ角ゴ Pro W3" pitchFamily="-112" charset="-128"/>
                <a:cs typeface="ヒラギノ角ゴ Pro W3" pitchFamily="-112" charset="-128"/>
              </a:rPr>
              <a:t>[Koester </a:t>
            </a:r>
            <a:r>
              <a:rPr lang="en-US" sz="2400" i="1" dirty="0" smtClean="0">
                <a:ea typeface="ヒラギノ角ゴ Pro W3" pitchFamily="-112" charset="-128"/>
                <a:cs typeface="ヒラギノ角ゴ Pro W3" pitchFamily="-112" charset="-128"/>
              </a:rPr>
              <a:t>et al.</a:t>
            </a:r>
            <a:r>
              <a:rPr lang="en-US" sz="2400" dirty="0" smtClean="0">
                <a:ea typeface="ヒラギノ角ゴ Pro W3" pitchFamily="-112" charset="-128"/>
                <a:cs typeface="ヒラギノ角ゴ Pro W3" pitchFamily="-112" charset="-128"/>
              </a:rPr>
              <a:t> 2005]</a:t>
            </a:r>
          </a:p>
          <a:p>
            <a:pPr marL="400050" lvl="1" indent="0">
              <a:buFont typeface="Arial"/>
              <a:buChar char="•"/>
            </a:pPr>
            <a:r>
              <a:rPr lang="en-US" sz="2000" dirty="0" smtClean="0">
                <a:ea typeface="ヒラギノ角ゴ Pro W3" pitchFamily="-112" charset="-128"/>
                <a:cs typeface="ヒラギノ角ゴ Pro W3" pitchFamily="-112" charset="-128"/>
              </a:rPr>
              <a:t>Individuals without pointing problems</a:t>
            </a:r>
          </a:p>
          <a:p>
            <a:pPr marL="400050" lvl="1" indent="0">
              <a:buFont typeface="Arial"/>
              <a:buChar char="•"/>
            </a:pPr>
            <a:r>
              <a:rPr lang="en-US" sz="2000" dirty="0" smtClean="0">
                <a:ea typeface="ヒラギノ角ゴ Pro W3" pitchFamily="-112" charset="-128"/>
                <a:cs typeface="ヒラギノ角ゴ Pro W3" pitchFamily="-112" charset="-128"/>
              </a:rPr>
              <a:t>Individuals with pointing problems</a:t>
            </a:r>
          </a:p>
          <a:p>
            <a:pPr marL="400050" lvl="1" indent="0">
              <a:buFont typeface="Arial"/>
              <a:buChar char="•"/>
            </a:pPr>
            <a:r>
              <a:rPr lang="en-US" sz="2000" dirty="0" smtClean="0">
                <a:ea typeface="ヒラギノ角ゴ Pro W3" pitchFamily="-112" charset="-128"/>
                <a:cs typeface="ヒラギノ角ゴ Pro W3" pitchFamily="-112" charset="-128"/>
              </a:rPr>
              <a:t>Classifier accuracy: </a:t>
            </a:r>
            <a:r>
              <a:rPr lang="en-US" sz="2000" dirty="0" smtClean="0"/>
              <a:t>94.5% accuracy (Kappa = .89) </a:t>
            </a:r>
          </a:p>
          <a:p>
            <a:pPr marL="400050" lvl="1" indent="0"/>
            <a:endParaRPr lang="en-US" sz="1000" dirty="0" smtClean="0">
              <a:ea typeface="ヒラギノ角ゴ Pro W3" pitchFamily="-112" charset="-128"/>
              <a:cs typeface="ヒラギノ角ゴ Pro W3" pitchFamily="-112" charset="-128"/>
            </a:endParaRPr>
          </a:p>
          <a:p>
            <a:pPr marL="0" indent="0"/>
            <a:r>
              <a:rPr lang="en-US" sz="2400" dirty="0" smtClean="0">
                <a:ea typeface="ヒラギノ角ゴ Pro W3" pitchFamily="-112" charset="-128"/>
                <a:cs typeface="ヒラギノ角ゴ Pro W3" pitchFamily="-112" charset="-128"/>
              </a:rPr>
              <a:t>[Keates </a:t>
            </a:r>
            <a:r>
              <a:rPr lang="en-US" sz="2400" i="1" dirty="0" smtClean="0">
                <a:ea typeface="ヒラギノ角ゴ Pro W3" pitchFamily="-112" charset="-128"/>
                <a:cs typeface="ヒラギノ角ゴ Pro W3" pitchFamily="-112" charset="-128"/>
              </a:rPr>
              <a:t>et al.</a:t>
            </a:r>
            <a:r>
              <a:rPr lang="en-US" sz="2400" dirty="0" smtClean="0">
                <a:ea typeface="ヒラギノ角ゴ Pro W3" pitchFamily="-112" charset="-128"/>
                <a:cs typeface="ヒラギノ角ゴ Pro W3" pitchFamily="-112" charset="-128"/>
              </a:rPr>
              <a:t> 2005] </a:t>
            </a:r>
            <a:endParaRPr lang="en-US" sz="1000" dirty="0" smtClean="0">
              <a:ea typeface="ヒラギノ角ゴ Pro W3" pitchFamily="-112" charset="-128"/>
              <a:cs typeface="ヒラギノ角ゴ Pro W3" pitchFamily="-112" charset="-128"/>
            </a:endParaRPr>
          </a:p>
          <a:p>
            <a:pPr marL="400050" lvl="1" indent="0">
              <a:buFont typeface="Arial"/>
              <a:buChar char="•"/>
            </a:pPr>
            <a:r>
              <a:rPr lang="en-US" sz="2000" dirty="0" smtClean="0">
                <a:ea typeface="ヒラギノ角ゴ Pro W3" pitchFamily="-112" charset="-128"/>
                <a:cs typeface="ヒラギノ角ゴ Pro W3" pitchFamily="-112" charset="-128"/>
              </a:rPr>
              <a:t>Young Adult and Adult</a:t>
            </a:r>
          </a:p>
          <a:p>
            <a:pPr marL="400050" lvl="1" indent="0">
              <a:buFont typeface="Arial"/>
              <a:buChar char="•"/>
            </a:pPr>
            <a:r>
              <a:rPr lang="en-US" sz="2000" dirty="0" smtClean="0">
                <a:ea typeface="ヒラギノ角ゴ Pro W3" pitchFamily="-112" charset="-128"/>
                <a:cs typeface="ヒラギノ角ゴ Pro W3" pitchFamily="-112" charset="-128"/>
              </a:rPr>
              <a:t>Older Adults</a:t>
            </a:r>
          </a:p>
          <a:p>
            <a:pPr marL="400050" lvl="1" indent="0">
              <a:buFont typeface="Arial"/>
              <a:buChar char="•"/>
            </a:pPr>
            <a:r>
              <a:rPr lang="en-US" sz="2000" dirty="0" smtClean="0">
                <a:ea typeface="ヒラギノ角ゴ Pro W3" pitchFamily="-112" charset="-128"/>
                <a:cs typeface="ヒラギノ角ゴ Pro W3" pitchFamily="-112" charset="-128"/>
              </a:rPr>
              <a:t>Individuals with Parkinson’s Disease </a:t>
            </a:r>
          </a:p>
          <a:p>
            <a:pPr marL="400050" lvl="1" indent="0">
              <a:buFont typeface="Arial"/>
              <a:buChar char="•"/>
            </a:pPr>
            <a:r>
              <a:rPr lang="en-US" sz="2000" dirty="0" smtClean="0">
                <a:ea typeface="ヒラギノ角ゴ Pro W3" pitchFamily="-112" charset="-128"/>
                <a:cs typeface="ヒラギノ角ゴ Pro W3" pitchFamily="-112" charset="-128"/>
              </a:rPr>
              <a:t>Classifier accuracy: 91.6% </a:t>
            </a:r>
            <a:r>
              <a:rPr lang="en-US" sz="2000" dirty="0" smtClean="0"/>
              <a:t>(Kappa = .85) </a:t>
            </a:r>
            <a:r>
              <a:rPr lang="en-US" sz="2000" dirty="0" smtClean="0">
                <a:ea typeface="ヒラギノ角ゴ Pro W3" pitchFamily="-112" charset="-128"/>
                <a:cs typeface="ヒラギノ角ゴ Pro W3" pitchFamily="-112" charset="-128"/>
              </a:rPr>
              <a:t> </a:t>
            </a:r>
            <a:endParaRPr lang="en-US" sz="600" dirty="0" smtClean="0">
              <a:ea typeface="ヒラギノ角ゴ Pro W3" pitchFamily="-112" charset="-128"/>
              <a:cs typeface="ヒラギノ角ゴ Pro W3" pitchFamily="-112" charset="-128"/>
            </a:endParaRPr>
          </a:p>
        </p:txBody>
      </p:sp>
      <p:sp>
        <p:nvSpPr>
          <p:cNvPr id="5" name="Rectangle 8"/>
          <p:cNvSpPr>
            <a:spLocks noChangeArrowheads="1"/>
          </p:cNvSpPr>
          <p:nvPr/>
        </p:nvSpPr>
        <p:spPr bwMode="auto">
          <a:xfrm>
            <a:off x="7696200" y="-304800"/>
            <a:ext cx="2514600" cy="838200"/>
          </a:xfrm>
          <a:prstGeom prst="rect">
            <a:avLst/>
          </a:prstGeom>
          <a:noFill/>
          <a:ln w="9525">
            <a:noFill/>
            <a:miter lim="800000"/>
            <a:headEnd/>
            <a:tailEnd/>
          </a:ln>
        </p:spPr>
        <p:txBody>
          <a:bodyPr anchor="b">
            <a:prstTxWarp prst="textNoShape">
              <a:avLst/>
            </a:prstTxWarp>
          </a:bodyPr>
          <a:lstStyle/>
          <a:p>
            <a:pPr marL="342900" indent="-342900">
              <a:spcBef>
                <a:spcPct val="20000"/>
              </a:spcBef>
              <a:buClr>
                <a:srgbClr val="445984"/>
              </a:buClr>
              <a:buFont typeface="Wingdings" pitchFamily="-112" charset="2"/>
              <a:buNone/>
            </a:pPr>
            <a:r>
              <a:rPr lang="en-US" sz="2200" b="1" dirty="0" smtClean="0">
                <a:solidFill>
                  <a:srgbClr val="000000"/>
                </a:solidFill>
              </a:rPr>
              <a:t>[IUI 2008]</a:t>
            </a:r>
            <a:endParaRPr lang="en-US" sz="2200" b="1" dirty="0">
              <a:solidFill>
                <a:srgbClr val="000000"/>
              </a:solidFill>
            </a:endParaRPr>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799394" y="3361228"/>
            <a:ext cx="3273062" cy="1949450"/>
          </a:xfrm>
          <a:prstGeom prst="rect">
            <a:avLst/>
          </a:prstGeom>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20426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Appropriate Adaptation</a:t>
            </a:r>
            <a:endParaRPr lang="en-US" dirty="0"/>
          </a:p>
        </p:txBody>
      </p:sp>
      <p:sp>
        <p:nvSpPr>
          <p:cNvPr id="3" name="Content Placeholder 2"/>
          <p:cNvSpPr>
            <a:spLocks noGrp="1"/>
          </p:cNvSpPr>
          <p:nvPr>
            <p:ph idx="1"/>
          </p:nvPr>
        </p:nvSpPr>
        <p:spPr/>
        <p:txBody>
          <a:bodyPr/>
          <a:lstStyle/>
          <a:p>
            <a:r>
              <a:rPr lang="en-US" dirty="0" smtClean="0"/>
              <a:t>Predicted need for steady clicks adaptation </a:t>
            </a:r>
          </a:p>
          <a:p>
            <a:pPr lvl="1">
              <a:buFont typeface="Arial"/>
              <a:buChar char="•"/>
            </a:pPr>
            <a:r>
              <a:rPr lang="en-US" dirty="0" smtClean="0"/>
              <a:t>Laboratory data with and without adaptation </a:t>
            </a:r>
            <a:r>
              <a:rPr lang="en-US" dirty="0" smtClean="0">
                <a:ea typeface="ヒラギノ角ゴ Pro W3" pitchFamily="-112" charset="-128"/>
                <a:cs typeface="ヒラギノ角ゴ Pro W3" pitchFamily="-112" charset="-128"/>
              </a:rPr>
              <a:t>[Trewin </a:t>
            </a:r>
            <a:r>
              <a:rPr lang="en-US" i="1" dirty="0" smtClean="0">
                <a:ea typeface="ヒラギノ角ゴ Pro W3" pitchFamily="-112" charset="-128"/>
                <a:cs typeface="ヒラギノ角ゴ Pro W3" pitchFamily="-112" charset="-128"/>
              </a:rPr>
              <a:t>et al. </a:t>
            </a:r>
            <a:r>
              <a:rPr lang="en-US" dirty="0" smtClean="0">
                <a:ea typeface="ヒラギノ角ゴ Pro W3" pitchFamily="-112" charset="-128"/>
                <a:cs typeface="ヒラギノ角ゴ Pro W3" pitchFamily="-112" charset="-128"/>
              </a:rPr>
              <a:t>2006] </a:t>
            </a:r>
          </a:p>
          <a:p>
            <a:pPr lvl="1">
              <a:buFont typeface="Arial"/>
              <a:buChar char="•"/>
            </a:pPr>
            <a:r>
              <a:rPr lang="en-US" dirty="0" smtClean="0">
                <a:ea typeface="ヒラギノ角ゴ Pro W3" pitchFamily="-112" charset="-128"/>
                <a:cs typeface="ヒラギノ角ゴ Pro W3" pitchFamily="-112" charset="-128"/>
              </a:rPr>
              <a:t>Participants with and without pointing problems</a:t>
            </a:r>
            <a:endParaRPr lang="en-US" dirty="0" smtClean="0"/>
          </a:p>
          <a:p>
            <a:pPr lvl="1">
              <a:buFont typeface="Arial"/>
              <a:buChar char="•"/>
            </a:pPr>
            <a:r>
              <a:rPr lang="en-US" dirty="0" smtClean="0"/>
              <a:t>Correctly predicted need for adaptation for 17 of 18 participants (94.4% accuracy)</a:t>
            </a:r>
          </a:p>
          <a:p>
            <a:pPr lvl="1">
              <a:buFont typeface="Arial"/>
              <a:buChar char="•"/>
            </a:pP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784144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p:txBody>
          <a:bodyPr/>
          <a:lstStyle/>
          <a:p>
            <a:r>
              <a:rPr lang="en-US" dirty="0" smtClean="0"/>
              <a:t>What can we do to reduce the impact of this problem?</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4</a:t>
            </a:fld>
            <a:endParaRPr lang="en-US"/>
          </a:p>
        </p:txBody>
      </p:sp>
    </p:spTree>
    <p:extLst>
      <p:ext uri="{BB962C8B-B14F-4D97-AF65-F5344CB8AC3E}">
        <p14:creationId xmlns:p14="http://schemas.microsoft.com/office/powerpoint/2010/main" val="1050977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16" name="Rectangle 15"/>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422068174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84813272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1" name="Rectangle 20"/>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21477917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1" name="Rectangle 20"/>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277084516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1" name="Rectangle 20"/>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47091061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2" name="Rectangle 21"/>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34" name="Rectangle 3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47</a:t>
            </a:fld>
            <a:endParaRPr lang="en-US"/>
          </a:p>
        </p:txBody>
      </p:sp>
      <p:graphicFrame>
        <p:nvGraphicFramePr>
          <p:cNvPr id="5" name="Chart 4"/>
          <p:cNvGraphicFramePr/>
          <p:nvPr>
            <p:extLst>
              <p:ext uri="{D42A27DB-BD31-4B8C-83A1-F6EECF244321}">
                <p14:modId xmlns:p14="http://schemas.microsoft.com/office/powerpoint/2010/main" val="2107265308"/>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Tree>
    <p:extLst>
      <p:ext uri="{BB962C8B-B14F-4D97-AF65-F5344CB8AC3E}">
        <p14:creationId xmlns:p14="http://schemas.microsoft.com/office/powerpoint/2010/main" val="244610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48</a:t>
            </a:fld>
            <a:endParaRPr lang="en-US"/>
          </a:p>
        </p:txBody>
      </p:sp>
      <p:graphicFrame>
        <p:nvGraphicFramePr>
          <p:cNvPr id="5" name="Chart 4"/>
          <p:cNvGraphicFramePr/>
          <p:nvPr>
            <p:extLst>
              <p:ext uri="{D42A27DB-BD31-4B8C-83A1-F6EECF244321}">
                <p14:modId xmlns:p14="http://schemas.microsoft.com/office/powerpoint/2010/main" val="319188195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Well we could have … but it was easier to run 4 new people on known targets! One big reason: Otherwise we didn’t have all the distractor targets. </a:t>
            </a:r>
          </a:p>
        </p:txBody>
      </p:sp>
      <p:sp>
        <p:nvSpPr>
          <p:cNvPr id="7" name="Date Placeholder 6"/>
          <p:cNvSpPr>
            <a:spLocks noGrp="1"/>
          </p:cNvSpPr>
          <p:nvPr>
            <p:ph type="dt" sz="half" idx="10"/>
          </p:nvPr>
        </p:nvSpPr>
        <p:spPr/>
        <p:txBody>
          <a:bodyPr/>
          <a:lstStyle/>
          <a:p>
            <a:r>
              <a:rPr lang="x-none" smtClean="0"/>
              <a:t>1/13/16</a:t>
            </a:r>
            <a:endParaRPr lang="en-US"/>
          </a:p>
        </p:txBody>
      </p:sp>
      <p:sp>
        <p:nvSpPr>
          <p:cNvPr id="8" name="Footer Placeholder 7"/>
          <p:cNvSpPr>
            <a:spLocks noGrp="1"/>
          </p:cNvSpPr>
          <p:nvPr>
            <p:ph type="ftr" sz="quarter" idx="11"/>
          </p:nvPr>
        </p:nvSpPr>
        <p:spPr/>
        <p:txBody>
          <a:bodyPr/>
          <a:lstStyle/>
          <a:p>
            <a:r>
              <a:rPr lang="en-US" smtClean="0"/>
              <a:t>(c) Jennifer Mankoff, HCII, CMU</a:t>
            </a:r>
            <a:endParaRPr lang="en-US" dirty="0"/>
          </a:p>
        </p:txBody>
      </p:sp>
    </p:spTree>
    <p:extLst>
      <p:ext uri="{BB962C8B-B14F-4D97-AF65-F5344CB8AC3E}">
        <p14:creationId xmlns:p14="http://schemas.microsoft.com/office/powerpoint/2010/main" val="273692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48262"/>
            <a:ext cx="6280441" cy="990107"/>
          </a:xfrm>
        </p:spPr>
        <p:txBody>
          <a:bodyPr/>
          <a:lstStyle/>
          <a:p>
            <a:r>
              <a:rPr lang="en-US" dirty="0" smtClean="0"/>
              <a:t>It’s difficult to collect the right data (and to use other people’s data in ways they didn’t intend)</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smtClean="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4399093" y="3977990"/>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4" name="Rectangle 2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5" name="Rectangle 24"/>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11739192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31361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could we do?</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how use changes for novice </a:t>
            </a:r>
            <a:br>
              <a:rPr lang="en-US" dirty="0" smtClean="0"/>
            </a:br>
            <a:r>
              <a:rPr lang="en-US" dirty="0" smtClean="0"/>
              <a:t>elders over the course of a year</a:t>
            </a:r>
            <a:endParaRPr lang="en-US" dirty="0"/>
          </a:p>
        </p:txBody>
      </p:sp>
      <p:sp>
        <p:nvSpPr>
          <p:cNvPr id="30" name="TextBox 29"/>
          <p:cNvSpPr txBox="1"/>
          <p:nvPr/>
        </p:nvSpPr>
        <p:spPr>
          <a:xfrm>
            <a:off x="4022978" y="2435612"/>
            <a:ext cx="1762622" cy="369332"/>
          </a:xfrm>
          <a:prstGeom prst="rect">
            <a:avLst/>
          </a:prstGeom>
          <a:noFill/>
        </p:spPr>
        <p:txBody>
          <a:bodyPr wrap="none" rtlCol="0">
            <a:spAutoFit/>
          </a:bodyPr>
          <a:lstStyle/>
          <a:p>
            <a:r>
              <a:rPr lang="en-US" dirty="0" smtClean="0"/>
              <a:t>Better Questions</a:t>
            </a:r>
            <a:endParaRPr lang="en-US" dirty="0"/>
          </a:p>
        </p:txBody>
      </p:sp>
      <p:sp>
        <p:nvSpPr>
          <p:cNvPr id="31" name="Rectangle 30"/>
          <p:cNvSpPr/>
          <p:nvPr/>
        </p:nvSpPr>
        <p:spPr>
          <a:xfrm>
            <a:off x="4079943" y="3994386"/>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Characterize the aspects of popular applications that are used most/least</a:t>
            </a:r>
            <a:endParaRPr lang="en-US" dirty="0"/>
          </a:p>
        </p:txBody>
      </p:sp>
      <p:sp>
        <p:nvSpPr>
          <p:cNvPr id="32" name="Rectangle 31"/>
          <p:cNvSpPr/>
          <p:nvPr/>
        </p:nvSpPr>
        <p:spPr>
          <a:xfrm>
            <a:off x="4079943" y="5138311"/>
            <a:ext cx="4552768"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 anything? Hard without labels</a:t>
            </a:r>
            <a:endParaRPr lang="en-US" dirty="0"/>
          </a:p>
        </p:txBody>
      </p:sp>
      <p:sp>
        <p:nvSpPr>
          <p:cNvPr id="39" name="Rectangle 38"/>
          <p:cNvSpPr/>
          <p:nvPr/>
        </p:nvSpPr>
        <p:spPr>
          <a:xfrm>
            <a:off x="8238748" y="2804944"/>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0" name="Rectangle 39"/>
          <p:cNvSpPr/>
          <p:nvPr/>
        </p:nvSpPr>
        <p:spPr>
          <a:xfrm>
            <a:off x="8238748" y="3990338"/>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1" name="Rectangle 40"/>
          <p:cNvSpPr/>
          <p:nvPr/>
        </p:nvSpPr>
        <p:spPr>
          <a:xfrm>
            <a:off x="8197858" y="5158102"/>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797847" y="5199596"/>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326069929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pPr marL="0" indent="0">
              <a:buNone/>
            </a:pPr>
            <a:r>
              <a:rPr lang="en-US" dirty="0" smtClean="0"/>
              <a:t>There are human aspects to collecting and understanding the data</a:t>
            </a:r>
          </a:p>
          <a:p>
            <a:pPr marL="0" indent="0">
              <a:buNone/>
            </a:pPr>
            <a:r>
              <a:rPr lang="en-US" dirty="0" smtClean="0"/>
              <a:t>Iteration is key</a:t>
            </a:r>
          </a:p>
          <a:p>
            <a:pPr marL="0" indent="0">
              <a:buNone/>
            </a:pPr>
            <a:r>
              <a:rPr lang="en-US" dirty="0" smtClean="0"/>
              <a:t>Your thoughts?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90840601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12368377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812800"/>
            <a:ext cx="7656512" cy="711200"/>
          </a:xfrm>
        </p:spPr>
        <p:txBody>
          <a:bodyPr>
            <a:normAutofit fontScale="90000"/>
          </a:bodyPr>
          <a:lstStyle/>
          <a:p>
            <a:r>
              <a:rPr lang="en-US" dirty="0" smtClean="0"/>
              <a:t>Research Case Study: Capturing the right data</a:t>
            </a:r>
            <a:endParaRPr lang="en-US" dirty="0"/>
          </a:p>
        </p:txBody>
      </p:sp>
      <p:sp>
        <p:nvSpPr>
          <p:cNvPr id="4" name="Content Placeholder 3"/>
          <p:cNvSpPr>
            <a:spLocks noGrp="1"/>
          </p:cNvSpPr>
          <p:nvPr>
            <p:ph idx="1"/>
          </p:nvPr>
        </p:nvSpPr>
        <p:spPr>
          <a:xfrm>
            <a:off x="1258888" y="1812925"/>
            <a:ext cx="7656512" cy="4968875"/>
          </a:xfrm>
        </p:spPr>
        <p:txBody>
          <a:bodyPr/>
          <a:lstStyle/>
          <a:p>
            <a:pPr marL="228600" lvl="1" indent="0">
              <a:buNone/>
            </a:pPr>
            <a:r>
              <a:rPr lang="en-US" sz="2800" dirty="0" smtClean="0">
                <a:solidFill>
                  <a:schemeClr val="tx1"/>
                </a:solidFill>
              </a:rPr>
              <a:t>Techniques needed: Careful analysis &amp; thought</a:t>
            </a:r>
          </a:p>
          <a:p>
            <a:pPr marL="228600" lvl="1" indent="0">
              <a:buNone/>
            </a:pPr>
            <a:r>
              <a:rPr lang="en-US" sz="2800" dirty="0" smtClean="0">
                <a:solidFill>
                  <a:schemeClr val="tx1"/>
                </a:solidFill>
              </a:rPr>
              <a:t>Tools that can help: </a:t>
            </a:r>
            <a:r>
              <a:rPr lang="en-US" sz="2800" dirty="0">
                <a:solidFill>
                  <a:schemeClr val="tx1"/>
                </a:solidFill>
              </a:rPr>
              <a:t>simulation &amp; </a:t>
            </a:r>
            <a:r>
              <a:rPr lang="en-US" sz="2800" dirty="0">
                <a:solidFill>
                  <a:schemeClr val="accent1"/>
                </a:solidFill>
              </a:rPr>
              <a:t>prototyping</a:t>
            </a:r>
            <a:r>
              <a:rPr lang="en-US" sz="1050" dirty="0">
                <a:solidFill>
                  <a:schemeClr val="accent1"/>
                </a:solidFill>
              </a:rPr>
              <a:t> </a:t>
            </a:r>
            <a:br>
              <a:rPr lang="en-US" sz="1050" dirty="0">
                <a:solidFill>
                  <a:schemeClr val="accent1"/>
                </a:solidFill>
              </a:rPr>
            </a:br>
            <a:r>
              <a:rPr lang="en-US" sz="2000" dirty="0"/>
              <a:t>[</a:t>
            </a:r>
            <a:r>
              <a:rPr lang="en-US" sz="2000" i="1" dirty="0"/>
              <a:t>e.g.</a:t>
            </a:r>
            <a:r>
              <a:rPr lang="en-US" sz="2000" dirty="0"/>
              <a:t> </a:t>
            </a:r>
            <a:r>
              <a:rPr lang="en-US" sz="2000" dirty="0">
                <a:solidFill>
                  <a:srgbClr val="000000"/>
                </a:solidFill>
              </a:rPr>
              <a:t>IAT - IBM Systems Journal ‘05, </a:t>
            </a:r>
            <a:r>
              <a:rPr lang="en-US" sz="2000" dirty="0" err="1">
                <a:solidFill>
                  <a:schemeClr val="accent1"/>
                </a:solidFill>
              </a:rPr>
              <a:t>Momento</a:t>
            </a:r>
            <a:r>
              <a:rPr lang="en-US" sz="2000" dirty="0">
                <a:solidFill>
                  <a:schemeClr val="accent1"/>
                </a:solidFill>
              </a:rPr>
              <a:t> – CHI’07 </a:t>
            </a:r>
            <a:r>
              <a:rPr lang="en-US" sz="2000" dirty="0" smtClean="0">
                <a:solidFill>
                  <a:schemeClr val="accent1"/>
                </a:solidFill>
              </a:rPr>
              <a:t>]</a:t>
            </a:r>
            <a:endParaRPr lang="en-US" sz="2800" b="1" dirty="0">
              <a:solidFill>
                <a:schemeClr val="accent1"/>
              </a:solidFill>
            </a:endParaRPr>
          </a:p>
          <a:p>
            <a:endParaRPr lang="en-US" sz="3200" dirty="0"/>
          </a:p>
        </p:txBody>
      </p:sp>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375339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p:txBody>
          <a:bodyPr/>
          <a:lstStyle/>
          <a:p>
            <a:r>
              <a:rPr lang="en-US" dirty="0" err="1" smtClean="0"/>
              <a:t>Momento</a:t>
            </a:r>
            <a:r>
              <a:rPr lang="en-US" sz="2400" dirty="0" smtClean="0"/>
              <a:t> [CHI’07]</a:t>
            </a:r>
            <a:endParaRPr lang="en-US" dirty="0"/>
          </a:p>
        </p:txBody>
      </p:sp>
      <p:sp>
        <p:nvSpPr>
          <p:cNvPr id="708611" name="Rectangle 3"/>
          <p:cNvSpPr>
            <a:spLocks noGrp="1" noChangeArrowheads="1"/>
          </p:cNvSpPr>
          <p:nvPr>
            <p:ph idx="1"/>
          </p:nvPr>
        </p:nvSpPr>
        <p:spPr/>
        <p:txBody>
          <a:bodyPr/>
          <a:lstStyle/>
          <a:p>
            <a:pPr marL="519113" indent="-519113">
              <a:lnSpc>
                <a:spcPct val="90000"/>
              </a:lnSpc>
              <a:buFont typeface="Wingdings" charset="0"/>
              <a:buNone/>
            </a:pPr>
            <a:r>
              <a:rPr lang="en-US" sz="3200" dirty="0"/>
              <a:t>Iteratively designed, usable system for </a:t>
            </a:r>
            <a:r>
              <a:rPr lang="en-US" sz="3200" i="1" dirty="0" smtClean="0"/>
              <a:t>situated</a:t>
            </a:r>
            <a:r>
              <a:rPr lang="en-US" sz="3200" dirty="0" smtClean="0"/>
              <a:t> experimentation</a:t>
            </a:r>
            <a:endParaRPr lang="en-US" sz="3200" dirty="0"/>
          </a:p>
          <a:p>
            <a:pPr marL="519113" indent="-519113">
              <a:lnSpc>
                <a:spcPct val="90000"/>
              </a:lnSpc>
              <a:buFont typeface="Wingdings" charset="0"/>
              <a:buNone/>
            </a:pPr>
            <a:endParaRPr lang="en-US" sz="3200" dirty="0" smtClean="0"/>
          </a:p>
          <a:p>
            <a:pPr marL="519113" indent="-519113">
              <a:lnSpc>
                <a:spcPct val="90000"/>
              </a:lnSpc>
              <a:buFont typeface="Wingdings" charset="0"/>
              <a:buNone/>
            </a:pPr>
            <a:r>
              <a:rPr lang="en-US" sz="3200" dirty="0" smtClean="0"/>
              <a:t>Quick access to </a:t>
            </a:r>
            <a:r>
              <a:rPr lang="en-US" sz="3200" i="1" dirty="0" smtClean="0"/>
              <a:t>real world</a:t>
            </a:r>
            <a:r>
              <a:rPr lang="en-US" sz="3200" dirty="0" smtClean="0"/>
              <a:t> data</a:t>
            </a:r>
            <a:endParaRPr lang="en-US" sz="3200" dirty="0"/>
          </a:p>
          <a:p>
            <a:pPr marL="519113" indent="-519113">
              <a:lnSpc>
                <a:spcPct val="90000"/>
              </a:lnSpc>
            </a:pPr>
            <a:r>
              <a:rPr lang="en-US" sz="3200" dirty="0" smtClean="0"/>
              <a:t>Easy ways to communicate with and study users</a:t>
            </a:r>
          </a:p>
          <a:p>
            <a:pPr marL="519113" indent="-519113">
              <a:lnSpc>
                <a:spcPct val="90000"/>
              </a:lnSpc>
            </a:pPr>
            <a:r>
              <a:rPr lang="en-US" sz="3200" dirty="0" smtClean="0"/>
              <a:t>Easy ways to connect to sensors (mobile phone, context toolkit)</a:t>
            </a:r>
            <a:endParaRPr lang="en-US" sz="3200" dirty="0"/>
          </a:p>
        </p:txBody>
      </p:sp>
      <p:pic>
        <p:nvPicPr>
          <p:cNvPr id="6"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4108628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t>
            </a:r>
            <a:r>
              <a:rPr lang="en-US" dirty="0" smtClean="0"/>
              <a:t>experiment</a:t>
            </a:r>
            <a:endParaRPr lang="en-US" dirty="0"/>
          </a:p>
        </p:txBody>
      </p:sp>
      <p:sp>
        <p:nvSpPr>
          <p:cNvPr id="9" name="Date Placeholder 3"/>
          <p:cNvSpPr>
            <a:spLocks noGrp="1"/>
          </p:cNvSpPr>
          <p:nvPr>
            <p:ph type="dt" sz="half" idx="10"/>
          </p:nvPr>
        </p:nvSpPr>
        <p:spPr>
          <a:prstGeom prst="rect">
            <a:avLst/>
          </a:prstGeom>
        </p:spPr>
        <p:txBody>
          <a:bodyPr/>
          <a:lstStyle/>
          <a:p>
            <a:r>
              <a:rPr lang="x-none" smtClean="0"/>
              <a:t>1/13/16</a:t>
            </a:r>
            <a:endParaRPr lang="en-US"/>
          </a:p>
        </p:txBody>
      </p:sp>
      <p:sp>
        <p:nvSpPr>
          <p:cNvPr id="820232" name="Text Box 8"/>
          <p:cNvSpPr txBox="1">
            <a:spLocks noChangeArrowheads="1"/>
          </p:cNvSpPr>
          <p:nvPr/>
        </p:nvSpPr>
        <p:spPr bwMode="auto">
          <a:xfrm rot="21600000">
            <a:off x="6705600" y="4114800"/>
            <a:ext cx="1722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chemeClr val="accent2"/>
                </a:solidFill>
                <a:latin typeface="Trebuchet MS" charset="0"/>
              </a:rPr>
              <a:t>Experimenter</a:t>
            </a:r>
          </a:p>
          <a:p>
            <a:r>
              <a:rPr lang="en-US" sz="2000">
                <a:solidFill>
                  <a:schemeClr val="accent2"/>
                </a:solidFill>
                <a:latin typeface="Trebuchet MS" charset="0"/>
              </a:rPr>
              <a:t>interface</a:t>
            </a:r>
          </a:p>
        </p:txBody>
      </p:sp>
      <p:sp>
        <p:nvSpPr>
          <p:cNvPr id="820233" name="Rectangle 9"/>
          <p:cNvSpPr>
            <a:spLocks noChangeArrowheads="1"/>
          </p:cNvSpPr>
          <p:nvPr/>
        </p:nvSpPr>
        <p:spPr bwMode="auto">
          <a:xfrm>
            <a:off x="5867400" y="4800600"/>
            <a:ext cx="18288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1"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pic>
        <p:nvPicPr>
          <p:cNvPr id="1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t="-12566" b="-12566"/>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20231" name="Text Box 7"/>
          <p:cNvSpPr txBox="1">
            <a:spLocks noChangeArrowheads="1"/>
          </p:cNvSpPr>
          <p:nvPr/>
        </p:nvSpPr>
        <p:spPr bwMode="auto">
          <a:xfrm rot="21600000">
            <a:off x="3055923" y="3740097"/>
            <a:ext cx="2075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solidFill>
                  <a:schemeClr val="accent2"/>
                </a:solidFill>
                <a:latin typeface="Trebuchet MS" charset="0"/>
              </a:rPr>
              <a:t>SMS</a:t>
            </a:r>
            <a:r>
              <a:rPr lang="en-US" sz="2000" dirty="0" smtClean="0">
                <a:solidFill>
                  <a:schemeClr val="accent2"/>
                </a:solidFill>
                <a:latin typeface="Trebuchet MS" charset="0"/>
              </a:rPr>
              <a:t>/MMS/XML</a:t>
            </a:r>
            <a:endParaRPr lang="en-US" sz="2000" dirty="0">
              <a:solidFill>
                <a:schemeClr val="accent2"/>
              </a:solidFill>
              <a:latin typeface="Trebuchet MS" charset="0"/>
            </a:endParaRPr>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207243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a:t>Quick access to </a:t>
            </a:r>
            <a:r>
              <a:rPr lang="en-US" i="1" dirty="0"/>
              <a:t>real world</a:t>
            </a:r>
            <a:r>
              <a:rPr lang="en-US" dirty="0"/>
              <a:t> data</a:t>
            </a:r>
          </a:p>
        </p:txBody>
      </p:sp>
      <p:sp>
        <p:nvSpPr>
          <p:cNvPr id="710659" name="Rectangle 3"/>
          <p:cNvSpPr>
            <a:spLocks noGrp="1" noChangeArrowheads="1"/>
          </p:cNvSpPr>
          <p:nvPr>
            <p:ph type="body" idx="1"/>
          </p:nvPr>
        </p:nvSpPr>
        <p:spPr>
          <a:xfrm>
            <a:off x="1258888" y="1584325"/>
            <a:ext cx="7656512" cy="4968875"/>
          </a:xfrm>
        </p:spPr>
        <p:txBody>
          <a:bodyPr>
            <a:normAutofit/>
          </a:bodyPr>
          <a:lstStyle/>
          <a:p>
            <a:pPr>
              <a:buFont typeface="Wingdings" charset="0"/>
              <a:buNone/>
            </a:pPr>
            <a:r>
              <a:rPr lang="en-US" sz="3200" dirty="0" smtClean="0"/>
              <a:t>Runs on mobile phones</a:t>
            </a:r>
          </a:p>
          <a:p>
            <a:pPr>
              <a:buFont typeface="Wingdings" charset="0"/>
              <a:buNone/>
            </a:pPr>
            <a:r>
              <a:rPr lang="en-US" sz="3200" dirty="0" smtClean="0"/>
              <a:t>No </a:t>
            </a:r>
            <a:r>
              <a:rPr lang="en-US" sz="3200" dirty="0"/>
              <a:t>client install required </a:t>
            </a:r>
          </a:p>
          <a:p>
            <a:pPr>
              <a:buFont typeface="Wingdings" charset="0"/>
              <a:buNone/>
            </a:pPr>
            <a:r>
              <a:rPr lang="en-US" sz="3200" dirty="0"/>
              <a:t>No coding required </a:t>
            </a:r>
          </a:p>
          <a:p>
            <a:pPr>
              <a:buFont typeface="Wingdings" charset="0"/>
              <a:buNone/>
            </a:pPr>
            <a:r>
              <a:rPr lang="en-US" sz="3200" dirty="0"/>
              <a:t>Robust over days/weeks </a:t>
            </a:r>
          </a:p>
          <a:p>
            <a:endParaRPr lang="en-US" sz="3200" dirty="0"/>
          </a:p>
          <a:p>
            <a:pPr>
              <a:buFont typeface="Wingdings" charset="0"/>
              <a:buNone/>
            </a:pPr>
            <a:endParaRPr lang="en-US" sz="3200" dirty="0"/>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nvGraphicFramePr>
        <p:xfrm>
          <a:off x="6010275" y="1493838"/>
          <a:ext cx="2600325" cy="4525962"/>
        </p:xfrm>
        <a:graphic>
          <a:graphicData uri="http://schemas.openxmlformats.org/presentationml/2006/ole">
            <mc:AlternateContent xmlns:mc="http://schemas.openxmlformats.org/markup-compatibility/2006">
              <mc:Choice xmlns:v="urn:schemas-microsoft-com:vml" Requires="v">
                <p:oleObj spid="_x0000_s1056"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1493838"/>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56</a:t>
            </a:fld>
            <a:endParaRPr lang="en-US" dirty="0"/>
          </a:p>
        </p:txBody>
      </p:sp>
    </p:spTree>
    <p:extLst>
      <p:ext uri="{BB962C8B-B14F-4D97-AF65-F5344CB8AC3E}">
        <p14:creationId xmlns:p14="http://schemas.microsoft.com/office/powerpoint/2010/main" val="3044569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smtClean="0"/>
              <a:t>Mobile Client</a:t>
            </a:r>
            <a:endParaRPr lang="en-US" dirty="0"/>
          </a:p>
        </p:txBody>
      </p:sp>
      <p:sp>
        <p:nvSpPr>
          <p:cNvPr id="710659" name="Rectangle 3"/>
          <p:cNvSpPr>
            <a:spLocks noGrp="1" noChangeArrowheads="1"/>
          </p:cNvSpPr>
          <p:nvPr>
            <p:ph type="body" idx="1"/>
          </p:nvPr>
        </p:nvSpPr>
        <p:spPr>
          <a:xfrm>
            <a:off x="1258888" y="1584325"/>
            <a:ext cx="7656512" cy="4968875"/>
          </a:xfrm>
        </p:spPr>
        <p:txBody>
          <a:bodyPr>
            <a:normAutofit/>
          </a:bodyPr>
          <a:lstStyle/>
          <a:p>
            <a:pPr marL="0" indent="0">
              <a:buNone/>
            </a:pPr>
            <a:r>
              <a:rPr lang="en-US" sz="3600" dirty="0">
                <a:latin typeface="Trebuchet MS" charset="0"/>
              </a:rPr>
              <a:t>Text file configuration </a:t>
            </a:r>
          </a:p>
          <a:p>
            <a:pPr marL="228600" lvl="1" indent="0"/>
            <a:r>
              <a:rPr lang="en-US" sz="3000" dirty="0" smtClean="0">
                <a:latin typeface="Trebuchet MS" charset="0"/>
              </a:rPr>
              <a:t> Study </a:t>
            </a:r>
            <a:r>
              <a:rPr lang="en-US" sz="3000" dirty="0">
                <a:latin typeface="Trebuchet MS" charset="0"/>
              </a:rPr>
              <a:t>description</a:t>
            </a:r>
          </a:p>
          <a:p>
            <a:pPr marL="228600" lvl="1" indent="0"/>
            <a:r>
              <a:rPr lang="en-US" sz="3000" dirty="0" smtClean="0">
                <a:latin typeface="Trebuchet MS" charset="0"/>
              </a:rPr>
              <a:t> Capture</a:t>
            </a:r>
            <a:endParaRPr lang="en-US" sz="3000" dirty="0">
              <a:latin typeface="Trebuchet MS" charset="0"/>
            </a:endParaRPr>
          </a:p>
          <a:p>
            <a:pPr marL="457200" lvl="2" indent="0"/>
            <a:r>
              <a:rPr lang="en-US" sz="3000" dirty="0" smtClean="0">
                <a:latin typeface="Trebuchet MS" charset="0"/>
              </a:rPr>
              <a:t> Audio</a:t>
            </a:r>
            <a:r>
              <a:rPr lang="en-US" sz="3000" dirty="0">
                <a:latin typeface="Trebuchet MS" charset="0"/>
              </a:rPr>
              <a:t>, Bluetooth/GPS</a:t>
            </a:r>
          </a:p>
          <a:p>
            <a:pPr marL="228600" lvl="1" indent="0"/>
            <a:r>
              <a:rPr lang="en-US" sz="3000" dirty="0" smtClean="0">
                <a:latin typeface="Trebuchet MS" charset="0"/>
              </a:rPr>
              <a:t> Buttons</a:t>
            </a:r>
            <a:endParaRPr lang="en-US" sz="3000" dirty="0">
              <a:latin typeface="Trebuchet MS" charset="0"/>
            </a:endParaRPr>
          </a:p>
          <a:p>
            <a:pPr marL="457200" lvl="2" indent="0"/>
            <a:r>
              <a:rPr lang="en-US" sz="3000" dirty="0" smtClean="0">
                <a:latin typeface="Trebuchet MS" charset="0"/>
              </a:rPr>
              <a:t> Remotely </a:t>
            </a:r>
            <a:r>
              <a:rPr lang="en-US" sz="3000" dirty="0">
                <a:latin typeface="Trebuchet MS" charset="0"/>
              </a:rPr>
              <a:t>reconfigurable</a:t>
            </a:r>
          </a:p>
          <a:p>
            <a:pPr marL="0" indent="0"/>
            <a:endParaRPr lang="en-US" sz="3600" dirty="0">
              <a:latin typeface="Trebuchet MS" charset="0"/>
            </a:endParaRPr>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extLst>
              <p:ext uri="{D42A27DB-BD31-4B8C-83A1-F6EECF244321}">
                <p14:modId xmlns:p14="http://schemas.microsoft.com/office/powerpoint/2010/main" val="3358266027"/>
              </p:ext>
            </p:extLst>
          </p:nvPr>
        </p:nvGraphicFramePr>
        <p:xfrm>
          <a:off x="6200049" y="1479239"/>
          <a:ext cx="2600325" cy="4525962"/>
        </p:xfrm>
        <a:graphic>
          <a:graphicData uri="http://schemas.openxmlformats.org/presentationml/2006/ole">
            <mc:AlternateContent xmlns:mc="http://schemas.openxmlformats.org/markup-compatibility/2006">
              <mc:Choice xmlns:v="urn:schemas-microsoft-com:vml" Requires="v">
                <p:oleObj spid="_x0000_s6173"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0049" y="1479239"/>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2703897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1219200" y="381000"/>
            <a:ext cx="7772400" cy="1143000"/>
          </a:xfrm>
        </p:spPr>
        <p:txBody>
          <a:bodyPr/>
          <a:lstStyle/>
          <a:p>
            <a:pPr marL="519113" indent="-519113"/>
            <a:r>
              <a:rPr lang="en-US" dirty="0"/>
              <a:t>Easy ways to communicate with and study users</a:t>
            </a:r>
          </a:p>
        </p:txBody>
      </p:sp>
      <p:sp>
        <p:nvSpPr>
          <p:cNvPr id="712707" name="Rectangle 3"/>
          <p:cNvSpPr>
            <a:spLocks noGrp="1" noChangeArrowheads="1"/>
          </p:cNvSpPr>
          <p:nvPr>
            <p:ph type="body" idx="1"/>
          </p:nvPr>
        </p:nvSpPr>
        <p:spPr>
          <a:xfrm>
            <a:off x="1219200" y="1752600"/>
            <a:ext cx="7772400" cy="4114800"/>
          </a:xfrm>
        </p:spPr>
        <p:txBody>
          <a:bodyPr/>
          <a:lstStyle/>
          <a:p>
            <a:pPr>
              <a:buFont typeface="Wingdings" charset="0"/>
              <a:buNone/>
            </a:pPr>
            <a:r>
              <a:rPr lang="en-US" sz="3600" dirty="0"/>
              <a:t>Easy setup for </a:t>
            </a:r>
            <a:r>
              <a:rPr lang="en-US" sz="3600" dirty="0" smtClean="0"/>
              <a:t>studies</a:t>
            </a:r>
            <a:endParaRPr lang="en-US" sz="3600" dirty="0"/>
          </a:p>
          <a:p>
            <a:pPr>
              <a:buFont typeface="Wingdings" charset="0"/>
              <a:buNone/>
            </a:pPr>
            <a:endParaRPr lang="en-US" dirty="0"/>
          </a:p>
          <a:p>
            <a:endParaRPr lang="en-US" dirty="0"/>
          </a:p>
          <a:p>
            <a:endParaRPr lang="en-US" dirty="0"/>
          </a:p>
        </p:txBody>
      </p:sp>
      <p:pic>
        <p:nvPicPr>
          <p:cNvPr id="712708" name="Picture 4" descr="mainScreen"/>
          <p:cNvPicPr>
            <a:picLocks noChangeAspect="1" noChangeArrowheads="1"/>
          </p:cNvPicPr>
          <p:nvPr/>
        </p:nvPicPr>
        <p:blipFill>
          <a:blip r:embed="rId3">
            <a:extLst>
              <a:ext uri="{28A0092B-C50C-407E-A947-70E740481C1C}">
                <a14:useLocalDpi xmlns:a14="http://schemas.microsoft.com/office/drawing/2010/main" val="0"/>
              </a:ext>
            </a:extLst>
          </a:blip>
          <a:srcRect b="43398"/>
          <a:stretch>
            <a:fillRect/>
          </a:stretch>
        </p:blipFill>
        <p:spPr bwMode="auto">
          <a:xfrm>
            <a:off x="1295400" y="2895600"/>
            <a:ext cx="61468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712709" name="Picture 5" descr="mainScreen"/>
          <p:cNvPicPr>
            <a:picLocks noChangeAspect="1" noChangeArrowheads="1"/>
          </p:cNvPicPr>
          <p:nvPr/>
        </p:nvPicPr>
        <p:blipFill>
          <a:blip r:embed="rId3">
            <a:extLst>
              <a:ext uri="{28A0092B-C50C-407E-A947-70E740481C1C}">
                <a14:useLocalDpi xmlns:a14="http://schemas.microsoft.com/office/drawing/2010/main" val="0"/>
              </a:ext>
            </a:extLst>
          </a:blip>
          <a:srcRect t="94482"/>
          <a:stretch>
            <a:fillRect/>
          </a:stretch>
        </p:blipFill>
        <p:spPr bwMode="auto">
          <a:xfrm>
            <a:off x="1295400" y="5010242"/>
            <a:ext cx="6151563" cy="2714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3891824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Rule-based application </a:t>
            </a:r>
            <a:r>
              <a:rPr lang="en-US" dirty="0" smtClean="0"/>
              <a:t>design</a:t>
            </a:r>
            <a:endParaRPr lang="en-US" dirty="0"/>
          </a:p>
        </p:txBody>
      </p:sp>
      <p:sp>
        <p:nvSpPr>
          <p:cNvPr id="3" name="Content Placeholder 2"/>
          <p:cNvSpPr>
            <a:spLocks noGrp="1"/>
          </p:cNvSpPr>
          <p:nvPr>
            <p:ph idx="1"/>
          </p:nvPr>
        </p:nvSpPr>
        <p:spPr/>
        <p:txBody>
          <a:bodyPr/>
          <a:lstStyle/>
          <a:p>
            <a:pPr marL="0" indent="0">
              <a:buNone/>
            </a:pPr>
            <a:r>
              <a:rPr lang="en-US" dirty="0"/>
              <a:t>If [</a:t>
            </a:r>
            <a:r>
              <a:rPr lang="en-US" dirty="0" err="1"/>
              <a:t>cond</a:t>
            </a:r>
            <a:r>
              <a:rPr lang="en-US" dirty="0"/>
              <a:t> and/or </a:t>
            </a:r>
            <a:r>
              <a:rPr lang="en-US" dirty="0" err="1"/>
              <a:t>cond</a:t>
            </a:r>
            <a:r>
              <a:rPr lang="en-US" dirty="0"/>
              <a:t> …] </a:t>
            </a:r>
          </a:p>
          <a:p>
            <a:pPr marL="0" indent="0">
              <a:buNone/>
            </a:pPr>
            <a:endParaRPr lang="en-US" dirty="0"/>
          </a:p>
          <a:p>
            <a:pPr marL="0" indent="0">
              <a:buNone/>
            </a:pPr>
            <a:r>
              <a:rPr lang="en-US" dirty="0"/>
              <a:t>Then send [content] to [recipient(s)]</a:t>
            </a:r>
          </a:p>
          <a:p>
            <a:pPr marL="0" indent="0">
              <a:buNone/>
            </a:pPr>
            <a:endParaRPr lang="en-US" dirty="0"/>
          </a:p>
        </p:txBody>
      </p:sp>
      <p:sp>
        <p:nvSpPr>
          <p:cNvPr id="6" name="Date Placeholder 2"/>
          <p:cNvSpPr>
            <a:spLocks noGrp="1"/>
          </p:cNvSpPr>
          <p:nvPr>
            <p:ph type="dt" sz="half" idx="10"/>
          </p:nvPr>
        </p:nvSpPr>
        <p:spPr/>
        <p:txBody>
          <a:bodyPr/>
          <a:lstStyle/>
          <a:p>
            <a:r>
              <a:rPr lang="x-none" smtClean="0"/>
              <a:t>1/13/16</a:t>
            </a:r>
            <a:endParaRPr lang="en-US"/>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3665783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
        <p:nvSpPr>
          <p:cNvPr id="3" name="Date Placeholder 2"/>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390176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6" name="Date Placeholder 2"/>
          <p:cNvSpPr>
            <a:spLocks noGrp="1"/>
          </p:cNvSpPr>
          <p:nvPr>
            <p:ph type="dt" sz="half" idx="10"/>
          </p:nvPr>
        </p:nvSpPr>
        <p:spPr/>
        <p:txBody>
          <a:bodyPr/>
          <a:lstStyle/>
          <a:p>
            <a:r>
              <a:rPr lang="x-none" smtClean="0"/>
              <a:t>1/13/16</a:t>
            </a:r>
            <a:endParaRPr lang="en-US"/>
          </a:p>
        </p:txBody>
      </p:sp>
      <p:sp>
        <p:nvSpPr>
          <p:cNvPr id="3" name="Content Placeholder 2"/>
          <p:cNvSpPr>
            <a:spLocks noGrp="1"/>
          </p:cNvSpPr>
          <p:nvPr>
            <p:ph idx="1"/>
          </p:nvPr>
        </p:nvSpPr>
        <p:spPr/>
        <p:txBody>
          <a:bodyPr/>
          <a:lstStyle/>
          <a:p>
            <a:pPr marL="0" indent="0">
              <a:buNone/>
            </a:pPr>
            <a:r>
              <a:rPr lang="en-US" dirty="0"/>
              <a:t>If [9:30AM] </a:t>
            </a:r>
          </a:p>
          <a:p>
            <a:pPr marL="0" indent="0">
              <a:buNone/>
            </a:pPr>
            <a:endParaRPr lang="en-US" dirty="0"/>
          </a:p>
          <a:p>
            <a:pPr marL="0" indent="0">
              <a:buNone/>
            </a:pPr>
            <a:r>
              <a:rPr lang="en-US" dirty="0"/>
              <a:t>Then send [“Remember to diary today”] </a:t>
            </a:r>
          </a:p>
          <a:p>
            <a:pPr marL="0" indent="0">
              <a:buNone/>
            </a:pPr>
            <a:r>
              <a:rPr lang="en-US" dirty="0"/>
              <a:t>to [all]</a:t>
            </a:r>
          </a:p>
          <a:p>
            <a:pPr marL="0" indent="0">
              <a:buNone/>
            </a:pPr>
            <a:endParaRPr lang="en-US" dirty="0"/>
          </a:p>
        </p:txBody>
      </p:sp>
      <p:sp>
        <p:nvSpPr>
          <p:cNvPr id="691208" name="Text Box 8"/>
          <p:cNvSpPr txBox="1">
            <a:spLocks noChangeArrowheads="1"/>
          </p:cNvSpPr>
          <p:nvPr/>
        </p:nvSpPr>
        <p:spPr bwMode="auto">
          <a:xfrm>
            <a:off x="1216025" y="1958975"/>
            <a:ext cx="184666"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3200" b="1" dirty="0">
              <a:solidFill>
                <a:srgbClr val="FFFFFF"/>
              </a:solidFill>
              <a:latin typeface="Trebuchet MS" charset="0"/>
            </a:endParaRPr>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60</a:t>
            </a:fld>
            <a:endParaRPr lang="en-US" dirty="0"/>
          </a:p>
        </p:txBody>
      </p:sp>
    </p:spTree>
    <p:extLst>
      <p:ext uri="{BB962C8B-B14F-4D97-AF65-F5344CB8AC3E}">
        <p14:creationId xmlns:p14="http://schemas.microsoft.com/office/powerpoint/2010/main" val="2403682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a:xfrm>
            <a:off x="1219200" y="-76200"/>
            <a:ext cx="7772400" cy="1143000"/>
          </a:xfrm>
        </p:spPr>
        <p:txBody>
          <a:bodyPr/>
          <a:lstStyle/>
          <a:p>
            <a:r>
              <a:rPr lang="en-US" dirty="0" smtClean="0"/>
              <a:t>Support for Wizard-of-Oz</a:t>
            </a:r>
            <a:endParaRPr lang="en-US" dirty="0"/>
          </a:p>
        </p:txBody>
      </p:sp>
      <p:sp>
        <p:nvSpPr>
          <p:cNvPr id="714755" name="Rectangle 3"/>
          <p:cNvSpPr>
            <a:spLocks noGrp="1" noChangeArrowheads="1"/>
          </p:cNvSpPr>
          <p:nvPr>
            <p:ph type="body" idx="1"/>
          </p:nvPr>
        </p:nvSpPr>
        <p:spPr>
          <a:xfrm>
            <a:off x="1219200" y="1257484"/>
            <a:ext cx="7772400" cy="4114800"/>
          </a:xfrm>
        </p:spPr>
        <p:txBody>
          <a:bodyPr/>
          <a:lstStyle/>
          <a:p>
            <a:pPr>
              <a:lnSpc>
                <a:spcPct val="90000"/>
              </a:lnSpc>
              <a:buFont typeface="Wingdings" charset="0"/>
              <a:buNone/>
            </a:pPr>
            <a:r>
              <a:rPr lang="en-US" sz="3600" dirty="0">
                <a:solidFill>
                  <a:schemeClr val="accent2"/>
                </a:solidFill>
              </a:rPr>
              <a:t>Easy setup for </a:t>
            </a:r>
            <a:r>
              <a:rPr lang="en-US" sz="3600" dirty="0" err="1">
                <a:solidFill>
                  <a:schemeClr val="accent2"/>
                </a:solidFill>
              </a:rPr>
              <a:t>wizarding</a:t>
            </a:r>
            <a:r>
              <a:rPr lang="en-US" sz="3600" dirty="0">
                <a:solidFill>
                  <a:schemeClr val="accent2"/>
                </a:solidFill>
              </a:rPr>
              <a:t> </a:t>
            </a:r>
          </a:p>
          <a:p>
            <a:pPr>
              <a:lnSpc>
                <a:spcPct val="90000"/>
              </a:lnSpc>
              <a:buFont typeface="Wingdings" charset="0"/>
              <a:buNone/>
            </a:pPr>
            <a:r>
              <a:rPr lang="en-US" sz="3600" dirty="0"/>
              <a:t>Peripheral display for wizards </a:t>
            </a:r>
          </a:p>
          <a:p>
            <a:pPr>
              <a:lnSpc>
                <a:spcPct val="90000"/>
              </a:lnSpc>
            </a:pPr>
            <a:endParaRPr lang="en-US" dirty="0"/>
          </a:p>
        </p:txBody>
      </p:sp>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0" name="Object 2"/>
          <p:cNvGraphicFramePr>
            <a:graphicFrameLocks noChangeAspect="1"/>
          </p:cNvGraphicFramePr>
          <p:nvPr>
            <p:extLst>
              <p:ext uri="{D42A27DB-BD31-4B8C-83A1-F6EECF244321}">
                <p14:modId xmlns:p14="http://schemas.microsoft.com/office/powerpoint/2010/main" val="3441384859"/>
              </p:ext>
            </p:extLst>
          </p:nvPr>
        </p:nvGraphicFramePr>
        <p:xfrm>
          <a:off x="228600" y="3200400"/>
          <a:ext cx="7467600" cy="2489200"/>
        </p:xfrm>
        <a:graphic>
          <a:graphicData uri="http://schemas.openxmlformats.org/presentationml/2006/ole">
            <mc:AlternateContent xmlns:mc="http://schemas.openxmlformats.org/markup-compatibility/2006">
              <mc:Choice xmlns:v="urn:schemas-microsoft-com:vml" Requires="v">
                <p:oleObj spid="_x0000_s3104" name="Image" r:id="rId5" imgW="13206349" imgH="4673016" progId="Photoshop.Image.8">
                  <p:embed/>
                </p:oleObj>
              </mc:Choice>
              <mc:Fallback>
                <p:oleObj name="Image" r:id="rId5" imgW="13206349" imgH="4673016" progId="Photoshop.Imag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200400"/>
                        <a:ext cx="7467600" cy="2489200"/>
                      </a:xfrm>
                      <a:prstGeom prst="rect">
                        <a:avLst/>
                      </a:prstGeom>
                      <a:noFill/>
                      <a:ln>
                        <a:noFill/>
                      </a:ln>
                      <a:effectLst/>
                      <a:extLst/>
                    </p:spPr>
                  </p:pic>
                </p:oleObj>
              </mc:Fallback>
            </mc:AlternateContent>
          </a:graphicData>
        </a:graphic>
      </p:graphicFrame>
      <p:pic>
        <p:nvPicPr>
          <p:cNvPr id="11" name="Picture 7" descr="expandedView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2425700"/>
            <a:ext cx="2705100" cy="39751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5791200" y="4343400"/>
            <a:ext cx="457200" cy="381000"/>
          </a:xfrm>
          <a:prstGeom prst="rect">
            <a:avLst/>
          </a:prstGeom>
          <a:noFill/>
          <a:ln w="571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9"/>
          <p:cNvSpPr>
            <a:spLocks noChangeShapeType="1"/>
          </p:cNvSpPr>
          <p:nvPr/>
        </p:nvSpPr>
        <p:spPr bwMode="auto">
          <a:xfrm flipV="1">
            <a:off x="6248400" y="4038600"/>
            <a:ext cx="1066800" cy="457200"/>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TextBox 8"/>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61</a:t>
            </a:fld>
            <a:endParaRPr lang="en-US" dirty="0"/>
          </a:p>
        </p:txBody>
      </p:sp>
    </p:spTree>
    <p:extLst>
      <p:ext uri="{BB962C8B-B14F-4D97-AF65-F5344CB8AC3E}">
        <p14:creationId xmlns:p14="http://schemas.microsoft.com/office/powerpoint/2010/main" val="2529936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Supports many forms of </a:t>
            </a:r>
            <a:r>
              <a:rPr lang="en-US" dirty="0" smtClean="0"/>
              <a:t/>
            </a:r>
            <a:br>
              <a:rPr lang="en-US" dirty="0" smtClean="0"/>
            </a:br>
            <a:r>
              <a:rPr lang="en-US" dirty="0" smtClean="0"/>
              <a:t>need</a:t>
            </a:r>
            <a:r>
              <a:rPr lang="en-US" dirty="0"/>
              <a:t>-</a:t>
            </a:r>
            <a:r>
              <a:rPr lang="en-US" dirty="0" smtClean="0"/>
              <a:t>gathering</a:t>
            </a:r>
            <a:endParaRPr lang="en-US" dirty="0"/>
          </a:p>
        </p:txBody>
      </p:sp>
      <p:sp>
        <p:nvSpPr>
          <p:cNvPr id="849931" name="Rectangle 11"/>
          <p:cNvSpPr>
            <a:spLocks noGrp="1" noChangeArrowheads="1"/>
          </p:cNvSpPr>
          <p:nvPr>
            <p:ph idx="1"/>
          </p:nvPr>
        </p:nvSpPr>
        <p:spPr>
          <a:noFill/>
          <a:ln/>
        </p:spPr>
        <p:txBody>
          <a:bodyPr/>
          <a:lstStyle/>
          <a:p>
            <a:pPr marL="0" indent="0">
              <a:buNone/>
            </a:pPr>
            <a:r>
              <a:rPr lang="en-US" sz="3200" dirty="0">
                <a:latin typeface="Trebuchet MS" charset="0"/>
              </a:rPr>
              <a:t>Diary </a:t>
            </a:r>
            <a:r>
              <a:rPr lang="en-US" sz="3200" dirty="0" smtClean="0">
                <a:latin typeface="Trebuchet MS" charset="0"/>
              </a:rPr>
              <a:t>&amp; </a:t>
            </a:r>
            <a:r>
              <a:rPr lang="en-US" sz="3200" dirty="0">
                <a:latin typeface="Trebuchet MS" charset="0"/>
              </a:rPr>
              <a:t>ESM</a:t>
            </a:r>
          </a:p>
          <a:p>
            <a:pPr marL="0" indent="0">
              <a:buNone/>
            </a:pPr>
            <a:r>
              <a:rPr lang="en-US" sz="3200" dirty="0" err="1" smtClean="0">
                <a:latin typeface="Trebuchet MS" charset="0"/>
              </a:rPr>
              <a:t>WOz</a:t>
            </a:r>
            <a:r>
              <a:rPr lang="en-US" sz="3200" dirty="0" smtClean="0">
                <a:latin typeface="Trebuchet MS" charset="0"/>
              </a:rPr>
              <a:t> </a:t>
            </a:r>
          </a:p>
          <a:p>
            <a:pPr marL="0" indent="0">
              <a:buNone/>
            </a:pPr>
            <a:r>
              <a:rPr lang="en-US" sz="3200" dirty="0">
                <a:latin typeface="Trebuchet MS" charset="0"/>
              </a:rPr>
              <a:t>Mixed </a:t>
            </a:r>
            <a:r>
              <a:rPr lang="en-US" sz="3200" dirty="0" smtClean="0">
                <a:latin typeface="Trebuchet MS" charset="0"/>
              </a:rPr>
              <a:t>methods</a:t>
            </a:r>
            <a:endParaRPr lang="en-US" sz="3200" dirty="0">
              <a:latin typeface="Trebuchet MS" charset="0"/>
            </a:endParaRPr>
          </a:p>
          <a:p>
            <a:pPr marL="0" indent="0">
              <a:buNone/>
            </a:pPr>
            <a:r>
              <a:rPr lang="en-US" sz="3200" dirty="0">
                <a:latin typeface="Trebuchet MS" charset="0"/>
              </a:rPr>
              <a:t>Context-</a:t>
            </a:r>
            <a:r>
              <a:rPr lang="en-US" sz="3200" dirty="0" smtClean="0">
                <a:latin typeface="Trebuchet MS" charset="0"/>
              </a:rPr>
              <a:t>based mobile </a:t>
            </a:r>
            <a:br>
              <a:rPr lang="en-US" sz="3200" dirty="0" smtClean="0">
                <a:latin typeface="Trebuchet MS" charset="0"/>
              </a:rPr>
            </a:br>
            <a:r>
              <a:rPr lang="en-US" sz="3200" dirty="0" smtClean="0">
                <a:latin typeface="Trebuchet MS" charset="0"/>
              </a:rPr>
              <a:t>      games </a:t>
            </a:r>
            <a:r>
              <a:rPr lang="en-US" sz="3200" dirty="0">
                <a:latin typeface="Trebuchet MS" charset="0"/>
              </a:rPr>
              <a:t>and </a:t>
            </a:r>
            <a:r>
              <a:rPr lang="en-US" sz="3200" dirty="0" smtClean="0">
                <a:latin typeface="Trebuchet MS" charset="0"/>
              </a:rPr>
              <a:t>services</a:t>
            </a:r>
          </a:p>
          <a:p>
            <a:pPr marL="0" indent="0">
              <a:buNone/>
            </a:pPr>
            <a:r>
              <a:rPr lang="en-US" sz="3200" dirty="0" smtClean="0">
                <a:latin typeface="Trebuchet MS" charset="0"/>
              </a:rPr>
              <a:t>Data collection </a:t>
            </a:r>
            <a:endParaRPr lang="en-US" sz="3200" dirty="0">
              <a:latin typeface="Trebuchet MS" charset="0"/>
            </a:endParaRPr>
          </a:p>
        </p:txBody>
      </p:sp>
      <p:sp>
        <p:nvSpPr>
          <p:cNvPr id="6" name="Date Placeholder 4"/>
          <p:cNvSpPr>
            <a:spLocks noGrp="1"/>
          </p:cNvSpPr>
          <p:nvPr>
            <p:ph type="dt" sz="half" idx="10"/>
          </p:nvPr>
        </p:nvSpPr>
        <p:spPr/>
        <p:txBody>
          <a:bodyPr/>
          <a:lstStyle/>
          <a:p>
            <a:r>
              <a:rPr lang="x-none" smtClean="0"/>
              <a:t>1/13/16</a:t>
            </a:r>
            <a:endParaRPr lang="en-US"/>
          </a:p>
        </p:txBody>
      </p:sp>
      <p:pic>
        <p:nvPicPr>
          <p:cNvPr id="8"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328497326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4128"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63</a:t>
            </a:fld>
            <a:endParaRPr lang="en-US"/>
          </a:p>
        </p:txBody>
      </p:sp>
    </p:spTree>
    <p:extLst>
      <p:ext uri="{BB962C8B-B14F-4D97-AF65-F5344CB8AC3E}">
        <p14:creationId xmlns:p14="http://schemas.microsoft.com/office/powerpoint/2010/main" val="1733412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342972" y="1295400"/>
            <a:ext cx="3749056" cy="2667000"/>
          </a:xfrm>
          <a:prstGeom prst="roundRect">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a:ln>
                <a:noFill/>
              </a:ln>
              <a:solidFill>
                <a:srgbClr val="000000"/>
              </a:solidFill>
              <a:effectLst/>
              <a:latin typeface="Times New Roman" charset="0"/>
              <a:ea typeface="ＭＳ Ｐゴシック" charset="0"/>
            </a:endParaRPr>
          </a:p>
        </p:txBody>
      </p:sp>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5152"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smtClean="0"/>
              <a:t>(c) Jennifer Mankoff, HCII, CMU</a:t>
            </a:r>
            <a:endParaRPr lang="en-US"/>
          </a:p>
        </p:txBody>
      </p:sp>
      <p:sp>
        <p:nvSpPr>
          <p:cNvPr id="5" name="Slide Number Placeholder 4"/>
          <p:cNvSpPr>
            <a:spLocks noGrp="1"/>
          </p:cNvSpPr>
          <p:nvPr>
            <p:ph type="sldNum" sz="quarter" idx="12"/>
          </p:nvPr>
        </p:nvSpPr>
        <p:spPr/>
        <p:txBody>
          <a:bodyPr/>
          <a:lstStyle/>
          <a:p>
            <a:fld id="{DDB244F5-C9E1-D749-88BF-04FA2C82043A}" type="slidenum">
              <a:rPr lang="en-US" smtClean="0"/>
              <a:pPr/>
              <a:t>64</a:t>
            </a:fld>
            <a:endParaRPr lang="en-US"/>
          </a:p>
        </p:txBody>
      </p:sp>
    </p:spTree>
    <p:extLst>
      <p:ext uri="{BB962C8B-B14F-4D97-AF65-F5344CB8AC3E}">
        <p14:creationId xmlns:p14="http://schemas.microsoft.com/office/powerpoint/2010/main" val="266282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40" name="Picture 4" descr="MPj04088190000[1]"/>
          <p:cNvPicPr>
            <a:picLocks noChangeAspect="1" noChangeArrowheads="1"/>
          </p:cNvPicPr>
          <p:nvPr/>
        </p:nvPicPr>
        <p:blipFill>
          <a:blip r:embed="rId3">
            <a:extLst>
              <a:ext uri="{28A0092B-C50C-407E-A947-70E740481C1C}">
                <a14:useLocalDpi xmlns:a14="http://schemas.microsoft.com/office/drawing/2010/main" val="0"/>
              </a:ext>
            </a:extLst>
          </a:blip>
          <a:srcRect l="6821" t="10196" r="14977" b="4781"/>
          <a:stretch>
            <a:fillRect/>
          </a:stretch>
        </p:blipFill>
        <p:spPr bwMode="auto">
          <a:xfrm>
            <a:off x="1082675" y="3759200"/>
            <a:ext cx="22479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3941" name="Picture 5" descr="ic2hear-sms5"/>
          <p:cNvPicPr>
            <a:picLocks noChangeAspect="1" noChangeArrowheads="1"/>
          </p:cNvPicPr>
          <p:nvPr/>
        </p:nvPicPr>
        <p:blipFill>
          <a:blip r:embed="rId4">
            <a:extLst>
              <a:ext uri="{28A0092B-C50C-407E-A947-70E740481C1C}">
                <a14:useLocalDpi xmlns:a14="http://schemas.microsoft.com/office/drawing/2010/main" val="0"/>
              </a:ext>
            </a:extLst>
          </a:blip>
          <a:srcRect l="1923" t="545" r="1442"/>
          <a:stretch>
            <a:fillRect/>
          </a:stretch>
        </p:blipFill>
        <p:spPr bwMode="auto">
          <a:xfrm>
            <a:off x="3494088" y="3367088"/>
            <a:ext cx="1484312" cy="2697162"/>
          </a:xfrm>
          <a:prstGeom prst="rect">
            <a:avLst/>
          </a:prstGeom>
          <a:noFill/>
          <a:extLst>
            <a:ext uri="{909E8E84-426E-40dd-AFC4-6F175D3DCCD1}">
              <a14:hiddenFill xmlns:a14="http://schemas.microsoft.com/office/drawing/2010/main">
                <a:solidFill>
                  <a:srgbClr val="FFFFFF"/>
                </a:solidFill>
              </a14:hiddenFill>
            </a:ext>
          </a:extLst>
        </p:spPr>
      </p:pic>
      <p:sp>
        <p:nvSpPr>
          <p:cNvPr id="423942" name="AutoShape 6"/>
          <p:cNvSpPr>
            <a:spLocks noChangeArrowheads="1"/>
          </p:cNvSpPr>
          <p:nvPr/>
        </p:nvSpPr>
        <p:spPr bwMode="auto">
          <a:xfrm rot="5400000">
            <a:off x="3860800" y="4170363"/>
            <a:ext cx="2090737" cy="782638"/>
          </a:xfrm>
          <a:custGeom>
            <a:avLst/>
            <a:gdLst>
              <a:gd name="G0" fmla="+- 7547 0 0"/>
              <a:gd name="G1" fmla="+- 21600 0 7547"/>
              <a:gd name="G2" fmla="*/ 7547 1 2"/>
              <a:gd name="G3" fmla="+- 21600 0 G2"/>
              <a:gd name="G4" fmla="+/ 7547 21600 2"/>
              <a:gd name="G5" fmla="+/ G1 0 2"/>
              <a:gd name="G6" fmla="*/ 21600 21600 7547"/>
              <a:gd name="G7" fmla="*/ G6 1 2"/>
              <a:gd name="G8" fmla="+- 21600 0 G7"/>
              <a:gd name="G9" fmla="*/ 21600 1 2"/>
              <a:gd name="G10" fmla="+- 7547 0 G9"/>
              <a:gd name="G11" fmla="?: G10 G8 0"/>
              <a:gd name="G12" fmla="?: G10 G7 21600"/>
              <a:gd name="T0" fmla="*/ 17826 w 21600"/>
              <a:gd name="T1" fmla="*/ 10800 h 21600"/>
              <a:gd name="T2" fmla="*/ 10800 w 21600"/>
              <a:gd name="T3" fmla="*/ 21600 h 21600"/>
              <a:gd name="T4" fmla="*/ 3774 w 21600"/>
              <a:gd name="T5" fmla="*/ 10800 h 21600"/>
              <a:gd name="T6" fmla="*/ 10800 w 21600"/>
              <a:gd name="T7" fmla="*/ 0 h 21600"/>
              <a:gd name="T8" fmla="*/ 5574 w 21600"/>
              <a:gd name="T9" fmla="*/ 5574 h 21600"/>
              <a:gd name="T10" fmla="*/ 16026 w 21600"/>
              <a:gd name="T11" fmla="*/ 16026 h 21600"/>
            </a:gdLst>
            <a:ahLst/>
            <a:cxnLst>
              <a:cxn ang="0">
                <a:pos x="T0" y="T1"/>
              </a:cxn>
              <a:cxn ang="0">
                <a:pos x="T2" y="T3"/>
              </a:cxn>
              <a:cxn ang="0">
                <a:pos x="T4" y="T5"/>
              </a:cxn>
              <a:cxn ang="0">
                <a:pos x="T6" y="T7"/>
              </a:cxn>
            </a:cxnLst>
            <a:rect l="T8" t="T9" r="T10" b="T11"/>
            <a:pathLst>
              <a:path w="21600" h="21600">
                <a:moveTo>
                  <a:pt x="0" y="0"/>
                </a:moveTo>
                <a:lnTo>
                  <a:pt x="7547" y="21600"/>
                </a:lnTo>
                <a:lnTo>
                  <a:pt x="14053" y="21600"/>
                </a:lnTo>
                <a:lnTo>
                  <a:pt x="21600" y="0"/>
                </a:lnTo>
                <a:close/>
              </a:path>
            </a:pathLst>
          </a:custGeom>
          <a:solidFill>
            <a:schemeClr val="tx2">
              <a:alpha val="22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23943" name="Picture 7" descr="s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505200"/>
            <a:ext cx="3124200" cy="2101850"/>
          </a:xfrm>
          <a:prstGeom prst="rect">
            <a:avLst/>
          </a:prstGeom>
          <a:noFill/>
          <a:extLst>
            <a:ext uri="{909E8E84-426E-40dd-AFC4-6F175D3DCCD1}">
              <a14:hiddenFill xmlns:a14="http://schemas.microsoft.com/office/drawing/2010/main">
                <a:solidFill>
                  <a:srgbClr val="FFFFFF"/>
                </a:solidFill>
              </a14:hiddenFill>
            </a:ext>
          </a:extLst>
        </p:spPr>
      </p:pic>
      <p:sp>
        <p:nvSpPr>
          <p:cNvPr id="423944" name="Rectangle 8"/>
          <p:cNvSpPr>
            <a:spLocks noGrp="1" noChangeArrowheads="1"/>
          </p:cNvSpPr>
          <p:nvPr>
            <p:ph type="title"/>
          </p:nvPr>
        </p:nvSpPr>
        <p:spPr/>
        <p:txBody>
          <a:bodyPr/>
          <a:lstStyle/>
          <a:p>
            <a:r>
              <a:rPr lang="en-US" dirty="0" smtClean="0"/>
              <a:t>Scribe4Me System </a:t>
            </a:r>
            <a:r>
              <a:rPr lang="en-US" sz="2400" dirty="0">
                <a:solidFill>
                  <a:schemeClr val="bg1"/>
                </a:solidFill>
                <a:latin typeface="Helvetica" charset="0"/>
              </a:rPr>
              <a:t>[Ubicomp’06]</a:t>
            </a:r>
            <a:endParaRPr lang="en-US" dirty="0"/>
          </a:p>
        </p:txBody>
      </p:sp>
      <p:sp>
        <p:nvSpPr>
          <p:cNvPr id="423945" name="Rectangle 9"/>
          <p:cNvSpPr>
            <a:spLocks noGrp="1" noChangeArrowheads="1"/>
          </p:cNvSpPr>
          <p:nvPr>
            <p:ph type="body" idx="1"/>
          </p:nvPr>
        </p:nvSpPr>
        <p:spPr/>
        <p:txBody>
          <a:bodyPr/>
          <a:lstStyle/>
          <a:p>
            <a:r>
              <a:rPr lang="en-US" dirty="0" smtClean="0"/>
              <a:t>Provides </a:t>
            </a:r>
            <a:r>
              <a:rPr lang="en-US" dirty="0"/>
              <a:t>text transcriptions of the last 30 seconds of audio, upon user request</a:t>
            </a:r>
          </a:p>
          <a:p>
            <a:r>
              <a:rPr lang="en-US" dirty="0"/>
              <a:t>Conducted pilots and two week field study</a:t>
            </a:r>
          </a:p>
        </p:txBody>
      </p:sp>
      <p:sp>
        <p:nvSpPr>
          <p:cNvPr id="8" name="TextBox 7"/>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65</a:t>
            </a:fld>
            <a:endParaRPr lang="en-US" dirty="0"/>
          </a:p>
        </p:txBody>
      </p:sp>
    </p:spTree>
    <p:extLst>
      <p:ext uri="{BB962C8B-B14F-4D97-AF65-F5344CB8AC3E}">
        <p14:creationId xmlns:p14="http://schemas.microsoft.com/office/powerpoint/2010/main" val="584111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8" name="Rectangle 4"/>
          <p:cNvSpPr>
            <a:spLocks noGrp="1" noChangeArrowheads="1"/>
          </p:cNvSpPr>
          <p:nvPr>
            <p:ph type="title"/>
          </p:nvPr>
        </p:nvSpPr>
        <p:spPr/>
        <p:txBody>
          <a:bodyPr/>
          <a:lstStyle/>
          <a:p>
            <a:r>
              <a:rPr lang="en-US"/>
              <a:t>Scribe4Me Field Study</a:t>
            </a:r>
          </a:p>
        </p:txBody>
      </p:sp>
      <p:sp>
        <p:nvSpPr>
          <p:cNvPr id="456709" name="Rectangle 5"/>
          <p:cNvSpPr>
            <a:spLocks noGrp="1" noChangeArrowheads="1"/>
          </p:cNvSpPr>
          <p:nvPr>
            <p:ph type="body" idx="1"/>
          </p:nvPr>
        </p:nvSpPr>
        <p:spPr/>
        <p:txBody>
          <a:bodyPr/>
          <a:lstStyle/>
          <a:p>
            <a:pPr>
              <a:lnSpc>
                <a:spcPct val="90000"/>
              </a:lnSpc>
            </a:pPr>
            <a:r>
              <a:rPr lang="en-US" dirty="0"/>
              <a:t>Participants </a:t>
            </a:r>
            <a:r>
              <a:rPr lang="en-US" dirty="0" smtClean="0"/>
              <a:t> 6, varied hearing</a:t>
            </a:r>
            <a:endParaRPr lang="en-US" dirty="0"/>
          </a:p>
          <a:p>
            <a:pPr>
              <a:lnSpc>
                <a:spcPct val="90000"/>
              </a:lnSpc>
            </a:pPr>
            <a:r>
              <a:rPr lang="en-US" dirty="0" smtClean="0"/>
              <a:t>Method</a:t>
            </a:r>
            <a:r>
              <a:rPr lang="en-US" dirty="0"/>
              <a:t> </a:t>
            </a:r>
            <a:r>
              <a:rPr lang="en-US" dirty="0" smtClean="0"/>
              <a:t>        2 </a:t>
            </a:r>
            <a:r>
              <a:rPr lang="en-US" dirty="0"/>
              <a:t>week </a:t>
            </a:r>
            <a:r>
              <a:rPr lang="en-US" dirty="0" smtClean="0"/>
              <a:t>study, Daily email diary</a:t>
            </a:r>
            <a:endParaRPr lang="en-US" dirty="0"/>
          </a:p>
          <a:p>
            <a:pPr>
              <a:lnSpc>
                <a:spcPct val="90000"/>
              </a:lnSpc>
            </a:pPr>
            <a:r>
              <a:rPr lang="en-US" dirty="0" smtClean="0"/>
              <a:t>Results</a:t>
            </a:r>
          </a:p>
          <a:p>
            <a:pPr lvl="1">
              <a:lnSpc>
                <a:spcPct val="90000"/>
              </a:lnSpc>
              <a:buFontTx/>
              <a:buChar char="–"/>
            </a:pPr>
            <a:r>
              <a:rPr lang="en-US" dirty="0"/>
              <a:t>Many aspects of sound interesting</a:t>
            </a:r>
          </a:p>
          <a:p>
            <a:pPr lvl="2">
              <a:lnSpc>
                <a:spcPct val="90000"/>
              </a:lnSpc>
              <a:buFont typeface="Wingdings" charset="0"/>
              <a:buChar char="l"/>
            </a:pPr>
            <a:r>
              <a:rPr lang="en-US" dirty="0"/>
              <a:t>Speech</a:t>
            </a:r>
          </a:p>
          <a:p>
            <a:pPr lvl="2">
              <a:lnSpc>
                <a:spcPct val="90000"/>
              </a:lnSpc>
              <a:buFont typeface="Wingdings" charset="0"/>
              <a:buChar char="l"/>
            </a:pPr>
            <a:r>
              <a:rPr lang="en-US" dirty="0"/>
              <a:t>Gender and emotion</a:t>
            </a:r>
          </a:p>
          <a:p>
            <a:pPr lvl="2">
              <a:lnSpc>
                <a:spcPct val="90000"/>
              </a:lnSpc>
              <a:buFont typeface="Wingdings" charset="0"/>
              <a:buChar char="l"/>
            </a:pPr>
            <a:r>
              <a:rPr lang="en-US" dirty="0"/>
              <a:t>Environmental audio (info about volume; location; or id)</a:t>
            </a:r>
          </a:p>
          <a:p>
            <a:pPr lvl="1">
              <a:lnSpc>
                <a:spcPct val="90000"/>
              </a:lnSpc>
              <a:buFontTx/>
              <a:buChar char="–"/>
            </a:pPr>
            <a:r>
              <a:rPr lang="en-US" dirty="0"/>
              <a:t>Historical information valuable</a:t>
            </a:r>
          </a:p>
          <a:p>
            <a:pPr lvl="1">
              <a:lnSpc>
                <a:spcPct val="90000"/>
              </a:lnSpc>
              <a:buFontTx/>
              <a:buChar char="–"/>
            </a:pPr>
            <a:r>
              <a:rPr lang="en-US" dirty="0"/>
              <a:t>Mobile tools need to address informed consent</a:t>
            </a:r>
          </a:p>
        </p:txBody>
      </p:sp>
      <p:sp>
        <p:nvSpPr>
          <p:cNvPr id="4" name="TextBox 3"/>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66</a:t>
            </a:fld>
            <a:endParaRPr lang="en-US" dirty="0"/>
          </a:p>
        </p:txBody>
      </p:sp>
    </p:spTree>
    <p:extLst>
      <p:ext uri="{BB962C8B-B14F-4D97-AF65-F5344CB8AC3E}">
        <p14:creationId xmlns:p14="http://schemas.microsoft.com/office/powerpoint/2010/main" val="7479121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29698607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129530" y="2777177"/>
            <a:ext cx="176188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trends within &amp; across subjects</a:t>
            </a:r>
          </a:p>
          <a:p>
            <a:pPr algn="ctr"/>
            <a:endParaRPr lang="en-US" dirty="0"/>
          </a:p>
        </p:txBody>
      </p:sp>
      <p:sp>
        <p:nvSpPr>
          <p:cNvPr id="16" name="Rectangle 15"/>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18" name="Rectangle 17"/>
          <p:cNvSpPr/>
          <p:nvPr/>
        </p:nvSpPr>
        <p:spPr>
          <a:xfrm>
            <a:off x="4143974" y="3921105"/>
            <a:ext cx="1709925"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spTree>
    <p:extLst>
      <p:ext uri="{BB962C8B-B14F-4D97-AF65-F5344CB8AC3E}">
        <p14:creationId xmlns:p14="http://schemas.microsoft.com/office/powerpoint/2010/main" val="3150268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6309</TotalTime>
  <Words>6767</Words>
  <Application>Microsoft Macintosh PowerPoint</Application>
  <PresentationFormat>On-screen Show (4:3)</PresentationFormat>
  <Paragraphs>974</Paragraphs>
  <Slides>66</Slides>
  <Notes>52</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68" baseType="lpstr">
      <vt:lpstr>Office Theme</vt:lpstr>
      <vt:lpstr>Image</vt:lpstr>
      <vt:lpstr>PowerPoint Presentation</vt:lpstr>
      <vt:lpstr>Goals</vt:lpstr>
      <vt:lpstr>First, your profile</vt:lpstr>
      <vt:lpstr>What can we do to reduce the impact of this problem?</vt:lpstr>
      <vt:lpstr>Large Real World Datasets</vt:lpstr>
      <vt:lpstr>PowerPoint Presentation</vt:lpstr>
      <vt:lpstr>Our iterative process</vt:lpstr>
      <vt:lpstr>Our iterative process</vt:lpstr>
      <vt:lpstr>Our iterative process</vt:lpstr>
      <vt:lpstr>Our iterative process</vt:lpstr>
      <vt:lpstr>Real World Data Set</vt:lpstr>
      <vt:lpstr>Laboratory Evaluation Limitations</vt:lpstr>
      <vt:lpstr>Why Study Real World Use?</vt:lpstr>
      <vt:lpstr>Human Issues in Data Collection</vt:lpstr>
      <vt:lpstr>CRUMBS Logging Software</vt:lpstr>
      <vt:lpstr>PowerPoint Presentation</vt:lpstr>
      <vt:lpstr>PowerPoint Presentation</vt:lpstr>
      <vt:lpstr>Could we answer the first set of questions?</vt:lpstr>
      <vt:lpstr>Data Tables </vt:lpstr>
      <vt:lpstr>PowerPoint Presentation</vt:lpstr>
      <vt:lpstr>Analysis Details: Segmentation</vt:lpstr>
      <vt:lpstr>PowerPoint Presentation</vt:lpstr>
      <vt:lpstr>PowerPoint Presentation</vt:lpstr>
      <vt:lpstr>Carefully chosen metrics helped</vt:lpstr>
      <vt:lpstr>Carefully chosen metrics helped</vt:lpstr>
      <vt:lpstr>Characterizing Performance: Slipping</vt:lpstr>
      <vt:lpstr>Movement: Efficiency</vt:lpstr>
      <vt:lpstr>Movement: Direction Changes</vt:lpstr>
      <vt:lpstr>Difficulty of Selected Targets</vt:lpstr>
      <vt:lpstr>Characterizing Performance: Velocity</vt:lpstr>
      <vt:lpstr>Characterizing Performance: Throughput</vt:lpstr>
      <vt:lpstr>Summary of Laptop Findings</vt:lpstr>
      <vt:lpstr>Our iterative process</vt:lpstr>
      <vt:lpstr>Our iterative process</vt:lpstr>
      <vt:lpstr>Detecting Pointing Problems</vt:lpstr>
      <vt:lpstr>Level 2: Windowed Results</vt:lpstr>
      <vt:lpstr>Our iterative process</vt:lpstr>
      <vt:lpstr>Predicting Demographics</vt:lpstr>
      <vt:lpstr>Predicting Appropriate Adaptation</vt:lpstr>
      <vt:lpstr>Our iterative process</vt:lpstr>
      <vt:lpstr>New Questions?</vt:lpstr>
      <vt:lpstr>New Questions</vt:lpstr>
      <vt:lpstr>New Questions</vt:lpstr>
      <vt:lpstr>New Questions</vt:lpstr>
      <vt:lpstr>New Questions</vt:lpstr>
      <vt:lpstr>New Questions</vt:lpstr>
      <vt:lpstr>User Error: Helping People with Motor Impairments</vt:lpstr>
      <vt:lpstr>User Error: Helping People with Motor Impairments</vt:lpstr>
      <vt:lpstr>It’s difficult to collect the right data (and to use other people’s data in ways they didn’t intend)</vt:lpstr>
      <vt:lpstr>What else could we do?</vt:lpstr>
      <vt:lpstr>Key observations</vt:lpstr>
      <vt:lpstr>Exercise: Twitter</vt:lpstr>
      <vt:lpstr>Research Case Study: Capturing the right data</vt:lpstr>
      <vt:lpstr>Momento [CHI’07]</vt:lpstr>
      <vt:lpstr>Typical experiment</vt:lpstr>
      <vt:lpstr>Quick access to real world data</vt:lpstr>
      <vt:lpstr>Mobile Client</vt:lpstr>
      <vt:lpstr>Easy ways to communicate with and study users</vt:lpstr>
      <vt:lpstr>Rule-based application design</vt:lpstr>
      <vt:lpstr>Rules</vt:lpstr>
      <vt:lpstr>Support for Wizard-of-Oz</vt:lpstr>
      <vt:lpstr>Supports many forms of  need-gathering</vt:lpstr>
      <vt:lpstr>Validation</vt:lpstr>
      <vt:lpstr>Validation</vt:lpstr>
      <vt:lpstr>Scribe4Me System [Ubicomp’06]</vt:lpstr>
      <vt:lpstr>Scribe4Me Field Study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226</cp:revision>
  <dcterms:created xsi:type="dcterms:W3CDTF">2013-10-07T16:54:34Z</dcterms:created>
  <dcterms:modified xsi:type="dcterms:W3CDTF">2016-01-14T03:05:24Z</dcterms:modified>
</cp:coreProperties>
</file>